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26" r:id="rId2"/>
    <p:sldId id="392" r:id="rId3"/>
    <p:sldId id="259" r:id="rId4"/>
    <p:sldId id="374" r:id="rId5"/>
    <p:sldId id="363" r:id="rId6"/>
    <p:sldId id="379" r:id="rId7"/>
    <p:sldId id="349" r:id="rId8"/>
    <p:sldId id="416" r:id="rId9"/>
    <p:sldId id="375" r:id="rId10"/>
    <p:sldId id="376" r:id="rId11"/>
    <p:sldId id="377" r:id="rId12"/>
    <p:sldId id="369" r:id="rId13"/>
    <p:sldId id="378" r:id="rId14"/>
    <p:sldId id="370" r:id="rId15"/>
    <p:sldId id="371" r:id="rId16"/>
    <p:sldId id="424" r:id="rId17"/>
    <p:sldId id="382" r:id="rId18"/>
    <p:sldId id="385" r:id="rId19"/>
    <p:sldId id="386" r:id="rId20"/>
    <p:sldId id="406" r:id="rId21"/>
    <p:sldId id="388" r:id="rId22"/>
    <p:sldId id="408" r:id="rId23"/>
    <p:sldId id="383" r:id="rId24"/>
    <p:sldId id="389" r:id="rId25"/>
    <p:sldId id="348" r:id="rId26"/>
    <p:sldId id="414" r:id="rId27"/>
    <p:sldId id="391" r:id="rId28"/>
    <p:sldId id="415" r:id="rId29"/>
    <p:sldId id="384" r:id="rId30"/>
    <p:sldId id="409" r:id="rId31"/>
    <p:sldId id="413" r:id="rId32"/>
    <p:sldId id="410" r:id="rId33"/>
    <p:sldId id="411" r:id="rId34"/>
    <p:sldId id="366" r:id="rId35"/>
    <p:sldId id="425" r:id="rId36"/>
    <p:sldId id="417" r:id="rId37"/>
    <p:sldId id="367" r:id="rId38"/>
    <p:sldId id="368" r:id="rId39"/>
    <p:sldId id="359" r:id="rId40"/>
    <p:sldId id="361" r:id="rId41"/>
    <p:sldId id="362" r:id="rId42"/>
    <p:sldId id="420" r:id="rId43"/>
    <p:sldId id="328" r:id="rId44"/>
    <p:sldId id="332" r:id="rId45"/>
    <p:sldId id="353" r:id="rId46"/>
    <p:sldId id="354" r:id="rId47"/>
    <p:sldId id="356" r:id="rId48"/>
    <p:sldId id="421" r:id="rId49"/>
    <p:sldId id="422" r:id="rId50"/>
    <p:sldId id="423" r:id="rId51"/>
    <p:sldId id="358" r:id="rId52"/>
    <p:sldId id="357" r:id="rId53"/>
    <p:sldId id="331" r:id="rId54"/>
    <p:sldId id="347" r:id="rId55"/>
  </p:sldIdLst>
  <p:sldSz cx="9144000" cy="6858000" type="screen4x3"/>
  <p:notesSz cx="6858000" cy="9313863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E13"/>
    <a:srgbClr val="799900"/>
    <a:srgbClr val="FFB819"/>
    <a:srgbClr val="4296B4"/>
    <a:srgbClr val="333E48"/>
    <a:srgbClr val="A4A9AD"/>
    <a:srgbClr val="D31145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783" autoAdjust="0"/>
    <p:restoredTop sz="85908" autoAdjust="0"/>
  </p:normalViewPr>
  <p:slideViewPr>
    <p:cSldViewPr snapToGrid="0">
      <p:cViewPr>
        <p:scale>
          <a:sx n="90" d="100"/>
          <a:sy n="90" d="100"/>
        </p:scale>
        <p:origin x="-1284" y="2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262" y="-10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910CE4-3530-4975-98EE-7E3EC611C323}" type="datetimeFigureOut">
              <a:rPr lang="en-US"/>
              <a:pPr>
                <a:defRPr/>
              </a:pPr>
              <a:t>7/20/2013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D5D8FB-BA54-4495-8CD4-56EDF886FA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117A1D-DC59-40F1-B73F-00D3DF127F34}" type="datetimeFigureOut">
              <a:rPr lang="en-US"/>
              <a:pPr>
                <a:defRPr/>
              </a:pPr>
              <a:t>7/20/2013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1C830D-984E-47A0-B88D-74708F500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34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5C4F53-17E8-4DA6-A416-08BC0116A9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B711D6-48F0-4825-98AA-06496B7A41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2C03F2-5C18-4758-A3A4-0C20802B7A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2B2091-80D4-4514-B754-3FB8E24C01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247847-BFE9-4579-8351-2A0B3EBE86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C9EF2E-62AD-4D44-9E61-F29A97F997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62FDF3-6EC6-4C4B-93CA-2BD89E95DA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AFAA13-2DA0-477A-9A3B-58BB0531A4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4DA061-59B7-4B6C-85BA-BE6F54CC44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E43665-8223-42B9-9641-9549BB3D72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2EE4FC-D46C-4EA0-81D1-84E7C4594E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3A9C4B-324B-4673-A97A-32445DE61C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F744FA-CF98-4B12-A694-D842716A52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8A3901-8F28-4309-BB2F-32CADF2DF5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003432-5176-41C3-9D72-08573BE42A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FF37D7-2653-4FC5-8C8D-F4C78F973A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B95D47-2166-4F4D-9321-5E900F26D2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787872-4B4D-4EA2-AFDE-2362703C69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AB4A52-D058-4398-B3AC-FC5DE2912E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0AB518-6361-43FE-8672-A230272910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DE32EB-8B44-4966-A001-73AE2CCF5E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F1692B-6FB5-4305-9957-532B0491EF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8FEBB4-C711-4221-B653-D00C5037D5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7B10FA-ECF3-4E72-A866-354874AD95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C1DF05-A0A2-4C31-8428-8BD53405A2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E69E48-7285-4A78-B0AE-F0B93E07C3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47CAAA-5CDF-47C6-BDF1-E06181E978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5FF714-8954-46C4-9B93-57001C66A4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F1E5B8-5C46-44C4-9D0A-AB139F7570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4A1208-6DE1-4420-B0F8-21390BCCF8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76EF67-C399-42B4-8BE8-B10059670D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8C44AA-511F-4963-BCE6-ED5019DC80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425284-E2EB-44EF-961D-BFD340EEB5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071BC-4647-43E0-813D-B147A6671E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A1DDE8-025A-4648-90D4-C50F41A3D1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20FF65-150B-4617-BDF9-BCB1A93F97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A3D879-A37D-4A85-99FB-F1BD0CD706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772275" y="6038850"/>
            <a:ext cx="2371725" cy="563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57975" y="4816475"/>
            <a:ext cx="2212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886200" y="345058"/>
            <a:ext cx="4267200" cy="129396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78960" y="1779219"/>
            <a:ext cx="4355776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2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,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304798" y="4149969"/>
            <a:ext cx="2972120" cy="79216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418448" y="4149969"/>
            <a:ext cx="5293751" cy="219554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3E0C88D-6320-4202-9A9A-55CD079A59F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LOGO Picture Top, Content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rpContent2d_noLog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4149969"/>
            <a:ext cx="2764302" cy="792162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418448" y="4149969"/>
            <a:ext cx="5293751" cy="2195543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5D6A623-4509-4A87-870E-B698A3ABD80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,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5064711" y="258283"/>
            <a:ext cx="3435350" cy="831682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088524" y="1258214"/>
            <a:ext cx="3411537" cy="4316963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C9B7AB0-A955-4DFE-9830-C10EA69B7CC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4"/>
          <p:cNvSpPr txBox="1">
            <a:spLocks/>
          </p:cNvSpPr>
          <p:nvPr userDrawn="1"/>
        </p:nvSpPr>
        <p:spPr>
          <a:xfrm>
            <a:off x="34925" y="6556375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algn="l">
              <a:defRPr/>
            </a:pPr>
            <a:fld id="{4AE11094-FE95-4EDF-930D-FA6701A64D24}" type="slidenum">
              <a:rPr/>
              <a:pPr algn="l">
                <a:defRPr/>
              </a:pPr>
              <a:t>‹#›</a:t>
            </a:fld>
            <a:endParaRPr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4"/>
          <p:cNvSpPr txBox="1">
            <a:spLocks/>
          </p:cNvSpPr>
          <p:nvPr userDrawn="1"/>
        </p:nvSpPr>
        <p:spPr>
          <a:xfrm>
            <a:off x="34925" y="6556375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algn="l">
              <a:defRPr/>
            </a:pPr>
            <a:fld id="{DAE7DEAA-FDED-48DA-BE62-4E64F76221A7}" type="slidenum">
              <a:rPr/>
              <a:pPr algn="l"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4"/>
          <p:cNvSpPr txBox="1">
            <a:spLocks/>
          </p:cNvSpPr>
          <p:nvPr userDrawn="1"/>
        </p:nvSpPr>
        <p:spPr>
          <a:xfrm>
            <a:off x="34925" y="6556375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algn="l">
              <a:defRPr/>
            </a:pPr>
            <a:fld id="{EED57D09-ADC8-45E8-B980-2662D1808B8D}" type="slidenum">
              <a:rPr/>
              <a:pPr algn="l">
                <a:defRPr/>
              </a:pPr>
              <a:t>‹#›</a:t>
            </a:fld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827" y="128102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827" y="128102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4"/>
          <p:cNvSpPr txBox="1">
            <a:spLocks/>
          </p:cNvSpPr>
          <p:nvPr userDrawn="1"/>
        </p:nvSpPr>
        <p:spPr>
          <a:xfrm>
            <a:off x="34925" y="6556375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algn="l">
              <a:defRPr/>
            </a:pPr>
            <a:fld id="{3E372D46-5C58-4DD8-91A3-F383DDD90B73}" type="slidenum">
              <a:rPr/>
              <a:pPr algn="l">
                <a:defRPr/>
              </a:pPr>
              <a:t>‹#›</a:t>
            </a:fld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082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0589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082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50589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Title to 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5175" y="762000"/>
            <a:ext cx="2022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886200" y="345058"/>
            <a:ext cx="4267200" cy="129396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78960" y="1779219"/>
            <a:ext cx="4355776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2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pans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943475"/>
            <a:ext cx="2212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886200" y="345058"/>
            <a:ext cx="4267200" cy="129396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78960" y="1779219"/>
            <a:ext cx="4355776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2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07138" y="342900"/>
            <a:ext cx="20224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1143000" y="1"/>
            <a:ext cx="4267200" cy="129396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5760" y="1434162"/>
            <a:ext cx="4355776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munity/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07138" y="342900"/>
            <a:ext cx="20224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1143000" y="1"/>
            <a:ext cx="4267200" cy="129396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5760" y="1434162"/>
            <a:ext cx="4355776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240134"/>
            <a:ext cx="8229600" cy="7921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1250950"/>
            <a:ext cx="8255000" cy="433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  <a:lvl2pPr>
              <a:spcBef>
                <a:spcPts val="600"/>
              </a:spcBef>
              <a:defRPr sz="2600"/>
            </a:lvl2pPr>
            <a:lvl3pPr>
              <a:spcBef>
                <a:spcPts val="600"/>
              </a:spcBef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8AD7D0-9F77-4EF0-81B9-1CE2FD211FD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orpContent2d_noLog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240134"/>
            <a:ext cx="8229600" cy="7921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1250950"/>
            <a:ext cx="8255000" cy="43307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spcBef>
                <a:spcPts val="600"/>
              </a:spcBef>
              <a:defRPr sz="2600"/>
            </a:lvl2pPr>
            <a:lvl3pPr>
              <a:spcBef>
                <a:spcPts val="600"/>
              </a:spcBef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1A0761-497E-4132-AEB1-0F3204288FC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241300" y="871538"/>
            <a:ext cx="3408363" cy="1560512"/>
          </a:xfrm>
          <a:prstGeom prst="roundRect">
            <a:avLst>
              <a:gd name="adj" fmla="val 737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400" b="1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ounded Rectangle 6"/>
          <p:cNvSpPr/>
          <p:nvPr userDrawn="1"/>
        </p:nvSpPr>
        <p:spPr>
          <a:xfrm flipV="1">
            <a:off x="311150" y="534988"/>
            <a:ext cx="3328988" cy="223837"/>
          </a:xfrm>
          <a:prstGeom prst="roundRect">
            <a:avLst>
              <a:gd name="adj" fmla="val 27485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833091" y="869949"/>
            <a:ext cx="4879108" cy="4721225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spcBef>
                <a:spcPts val="600"/>
              </a:spcBef>
              <a:defRPr sz="26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28625" y="904875"/>
            <a:ext cx="3181350" cy="14859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0" algn="r" defTabSz="914400" rtl="0" eaLnBrk="1" latinLnBrk="0" hangingPunct="1">
              <a:lnSpc>
                <a:spcPct val="85000"/>
              </a:lnSpc>
              <a:defRPr lang="en-US" sz="3400" b="1" kern="12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D8ED03F-B889-4757-872A-B3A2BF7D4B2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Bo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241300" y="871538"/>
            <a:ext cx="2484438" cy="1560512"/>
          </a:xfrm>
          <a:prstGeom prst="roundRect">
            <a:avLst>
              <a:gd name="adj" fmla="val 737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400" b="1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ounded Rectangle 10"/>
          <p:cNvSpPr/>
          <p:nvPr userDrawn="1"/>
        </p:nvSpPr>
        <p:spPr>
          <a:xfrm flipV="1">
            <a:off x="311150" y="534988"/>
            <a:ext cx="2414588" cy="223837"/>
          </a:xfrm>
          <a:prstGeom prst="roundRect">
            <a:avLst>
              <a:gd name="adj" fmla="val 27485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090863" y="869949"/>
            <a:ext cx="5621336" cy="4721225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spcBef>
                <a:spcPts val="600"/>
              </a:spcBef>
              <a:defRPr sz="26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43"/>
          <p:cNvSpPr>
            <a:spLocks noGrp="1"/>
          </p:cNvSpPr>
          <p:nvPr>
            <p:ph type="title"/>
          </p:nvPr>
        </p:nvSpPr>
        <p:spPr bwMode="white">
          <a:xfrm>
            <a:off x="275209" y="904875"/>
            <a:ext cx="236639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0" algn="r" defTabSz="914400" rtl="0" eaLnBrk="1" latinLnBrk="0" hangingPunct="1">
              <a:lnSpc>
                <a:spcPct val="85000"/>
              </a:lnSpc>
              <a:defRPr lang="en-US" sz="3200" b="1" kern="12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8068D18-23F6-4C54-988F-D55FCEA0EB4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91300" y="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kern="0" dirty="0">
                <a:solidFill>
                  <a:srgbClr val="B2B2B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43"/>
          <p:cNvSpPr>
            <a:spLocks noGrp="1"/>
          </p:cNvSpPr>
          <p:nvPr>
            <p:ph type="title"/>
          </p:nvPr>
        </p:nvSpPr>
        <p:spPr bwMode="auto">
          <a:xfrm>
            <a:off x="457200" y="239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 bwMode="white">
          <a:xfrm>
            <a:off x="34925" y="6556375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C6D27C3-654A-4FD6-8E60-B188387AC4D2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30" name="Text Placeholder 49"/>
          <p:cNvSpPr>
            <a:spLocks noGrp="1"/>
          </p:cNvSpPr>
          <p:nvPr>
            <p:ph type="body" idx="1"/>
          </p:nvPr>
        </p:nvSpPr>
        <p:spPr bwMode="auto">
          <a:xfrm>
            <a:off x="457200" y="125095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6788150" y="6259513"/>
            <a:ext cx="2203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0513" indent="-290513" algn="l" rtl="0" fontAlgn="base">
        <a:lnSpc>
          <a:spcPct val="85000"/>
        </a:lnSpc>
        <a:spcBef>
          <a:spcPts val="12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5000"/>
        </a:lnSpc>
        <a:spcBef>
          <a:spcPts val="6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5000"/>
        </a:lnSpc>
        <a:spcBef>
          <a:spcPts val="6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60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59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11" Type="http://schemas.openxmlformats.org/officeDocument/2006/relationships/image" Target="../media/image58.jpeg"/><Relationship Id="rId5" Type="http://schemas.openxmlformats.org/officeDocument/2006/relationships/image" Target="../media/image54.png"/><Relationship Id="rId10" Type="http://schemas.openxmlformats.org/officeDocument/2006/relationships/image" Target="../media/image57.jpeg"/><Relationship Id="rId4" Type="http://schemas.openxmlformats.org/officeDocument/2006/relationships/image" Target="../media/image53.jpeg"/><Relationship Id="rId9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886200" y="344488"/>
            <a:ext cx="4267200" cy="1293812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Clinical Title</a:t>
            </a:r>
          </a:p>
        </p:txBody>
      </p:sp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3878263" y="1779588"/>
            <a:ext cx="4356100" cy="428625"/>
          </a:xfrm>
        </p:spPr>
        <p:txBody>
          <a:bodyPr/>
          <a:lstStyle/>
          <a:p>
            <a:r>
              <a:rPr lang="en-US" smtClean="0"/>
              <a:t>Date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6225" y="5210175"/>
            <a:ext cx="668813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i="1" kern="0" dirty="0">
                <a:latin typeface="+mn-lt"/>
                <a:cs typeface="ヒラギノ角ゴ Pro W3"/>
              </a:rPr>
              <a:t>Jaret Tyler, MD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i="1" kern="0" dirty="0">
                <a:latin typeface="+mn-lt"/>
                <a:cs typeface="ヒラギノ角ゴ Pro W3"/>
              </a:rPr>
              <a:t>Clinical Cardiac Electrophysiologist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i="1" kern="0" dirty="0">
                <a:latin typeface="+mn-lt"/>
                <a:cs typeface="ヒラギノ角ゴ Pro W3"/>
              </a:rPr>
              <a:t>Assistant Professor of Medicine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i="1" kern="0" dirty="0">
                <a:latin typeface="+mn-lt"/>
                <a:cs typeface="ヒラギノ角ゴ Pro W3"/>
              </a:rPr>
              <a:t>Ohio State’s Heart and Vascular Center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7488" y="2901950"/>
            <a:ext cx="8723312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Arial" pitchFamily="34" charset="0"/>
                <a:ea typeface="+mj-ea"/>
                <a:cs typeface="Arial" pitchFamily="34" charset="0"/>
              </a:rPr>
              <a:t>Atrial Fibrillation: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ea typeface="+mj-ea"/>
                <a:cs typeface="Arial" pitchFamily="34" charset="0"/>
              </a:rPr>
              <a:t>How Your “Type” Affects Your Treatment</a:t>
            </a:r>
            <a:endParaRPr lang="en-US" sz="28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July 10</a:t>
            </a:r>
            <a:r>
              <a:rPr lang="en-US" sz="2800" baseline="30000" dirty="0">
                <a:latin typeface="Arial" pitchFamily="34" charset="0"/>
                <a:ea typeface="+mj-ea"/>
                <a:cs typeface="Arial" pitchFamily="34" charset="0"/>
              </a:rPr>
              <a:t>th</a:t>
            </a: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, 2013</a:t>
            </a:r>
          </a:p>
        </p:txBody>
      </p:sp>
      <p:pic>
        <p:nvPicPr>
          <p:cNvPr id="20485" name="Picture 5" descr="PPT_TitleB"/>
          <p:cNvPicPr>
            <a:picLocks noChangeAspect="1" noChangeArrowheads="1"/>
          </p:cNvPicPr>
          <p:nvPr/>
        </p:nvPicPr>
        <p:blipFill>
          <a:blip r:embed="rId3"/>
          <a:srcRect l="5247" b="67078"/>
          <a:stretch>
            <a:fillRect/>
          </a:stretch>
        </p:blipFill>
        <p:spPr bwMode="auto">
          <a:xfrm>
            <a:off x="296863" y="184150"/>
            <a:ext cx="866298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fib strip.jpg"/>
          <p:cNvPicPr>
            <a:picLocks noChangeAspect="1"/>
          </p:cNvPicPr>
          <p:nvPr/>
        </p:nvPicPr>
        <p:blipFill>
          <a:blip r:embed="rId4"/>
          <a:srcRect t="25000" b="17593"/>
          <a:stretch>
            <a:fillRect/>
          </a:stretch>
        </p:blipFill>
        <p:spPr bwMode="auto">
          <a:xfrm>
            <a:off x="1114425" y="3852863"/>
            <a:ext cx="69008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5000"/>
                            </p:stCondLst>
                            <p:childTnLst>
                              <p:par>
                                <p:cTn id="9" presetID="22" presetClass="entr" presetSubtype="8" repeatCount="9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0000"/>
                            </p:stCondLst>
                            <p:childTnLst>
                              <p:par>
                                <p:cTn id="13" presetID="22" presetClass="entr" presetSubtype="8" repeatCount="9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5000"/>
                            </p:stCondLst>
                            <p:childTnLst>
                              <p:par>
                                <p:cTn id="17" presetID="22" presetClass="entr" presetSubtype="8" repeatCount="9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80000"/>
                            </p:stCondLst>
                            <p:childTnLst>
                              <p:par>
                                <p:cTn id="21" presetID="22" presetClass="entr" presetSubtype="8" repeatCount="9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75000"/>
                            </p:stCondLst>
                            <p:childTnLst>
                              <p:par>
                                <p:cTn id="25" presetID="22" presetClass="entr" presetSubtype="8" repeatCount="9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70000"/>
                            </p:stCondLst>
                            <p:childTnLst>
                              <p:par>
                                <p:cTn id="29" presetID="22" presetClass="entr" presetSubtype="8" repeatCount="9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65000"/>
                            </p:stCondLst>
                            <p:childTnLst>
                              <p:par>
                                <p:cTn id="33" presetID="22" presetClass="entr" presetSubtype="8" repeatCount="9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“Types”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A68FE0-268D-47FF-ADB4-09310FC84357}" type="slidenum">
              <a:rPr>
                <a:solidFill>
                  <a:srgbClr val="F9C7D5"/>
                </a:solidFill>
                <a:latin typeface="Arial" charset="0"/>
              </a:rPr>
              <a:pPr/>
              <a:t>10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smtClean="0"/>
              <a:t>Longstanding Persistent AF</a:t>
            </a:r>
          </a:p>
          <a:p>
            <a:pPr lvl="1"/>
            <a:r>
              <a:rPr lang="en-US" smtClean="0"/>
              <a:t>Continuous AF of &gt; 12 months duration</a:t>
            </a:r>
          </a:p>
          <a:p>
            <a:endParaRPr lang="en-US" smtClean="0"/>
          </a:p>
          <a:p>
            <a:r>
              <a:rPr lang="en-US" b="1" smtClean="0"/>
              <a:t>Permanent AF</a:t>
            </a:r>
          </a:p>
          <a:p>
            <a:pPr lvl="1"/>
            <a:r>
              <a:rPr lang="en-US" smtClean="0"/>
              <a:t>Decision made not to restore or maintain sinus rhythm by any means</a:t>
            </a:r>
          </a:p>
          <a:p>
            <a:pPr lvl="1"/>
            <a:r>
              <a:rPr lang="en-US" smtClean="0"/>
              <a:t>Therapeutic attitude not pathophysiological attribute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Mechanisms of Atrial Fibrillation</a:t>
            </a: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FB75C4-9A0B-466A-96B2-06B10EC4BE4A}" type="slidenum">
              <a:rPr>
                <a:solidFill>
                  <a:srgbClr val="F9C7D5"/>
                </a:solidFill>
                <a:latin typeface="Arial" charset="0"/>
              </a:rPr>
              <a:pPr/>
              <a:t>11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40963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88" y="1112838"/>
            <a:ext cx="5103812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14575" y="1058863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Mechanisms of Atrial Fibrillation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FA881E-6FB4-458D-8CEA-0164313D7CDA}" type="slidenum">
              <a:rPr>
                <a:solidFill>
                  <a:srgbClr val="F9C7D5"/>
                </a:solidFill>
                <a:latin typeface="Arial" charset="0"/>
              </a:rPr>
              <a:pPr/>
              <a:t>12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43011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301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713" y="1117600"/>
            <a:ext cx="488632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47863" y="1058863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Mechanisms of Atrial Fibrillation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4BC249-0470-47F0-B90C-25AFB3B75F36}" type="slidenum">
              <a:rPr>
                <a:solidFill>
                  <a:srgbClr val="F9C7D5"/>
                </a:solidFill>
                <a:latin typeface="Arial" charset="0"/>
              </a:rPr>
              <a:pPr/>
              <a:t>13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45059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4506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0288" y="1062038"/>
            <a:ext cx="4741862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30425" y="917575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Mechanisms of Atrial Fibrillation</a:t>
            </a: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33A963-F42A-4EEC-B459-AD33DF464DF9}" type="slidenum">
              <a:rPr>
                <a:solidFill>
                  <a:srgbClr val="F9C7D5"/>
                </a:solidFill>
                <a:latin typeface="Arial" charset="0"/>
              </a:rPr>
              <a:pPr/>
              <a:t>14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47107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4710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7288" y="1014413"/>
            <a:ext cx="467042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28850" y="95885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Mechanisms of Atrial fibrillation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17D98-F4AA-42FD-8057-AD1E26515966}" type="slidenum">
              <a:rPr>
                <a:solidFill>
                  <a:srgbClr val="F9C7D5"/>
                </a:solidFill>
                <a:latin typeface="Arial" charset="0"/>
              </a:rPr>
              <a:pPr/>
              <a:t>15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4915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4915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850" y="969963"/>
            <a:ext cx="6323013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mtClean="0">
                <a:latin typeface="Arial" charset="0"/>
                <a:cs typeface="Arial" charset="0"/>
              </a:rPr>
              <a:t>Mechanisms of Atrial Fibrillation</a:t>
            </a:r>
          </a:p>
        </p:txBody>
      </p:sp>
      <p:sp>
        <p:nvSpPr>
          <p:cNvPr id="5120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48A822-79F9-4E55-A519-1F75F6B988DB}" type="slidenum">
              <a:rPr>
                <a:solidFill>
                  <a:srgbClr val="F9C7D5"/>
                </a:solidFill>
                <a:latin typeface="Arial" charset="0"/>
              </a:rPr>
              <a:pPr/>
              <a:t>16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1203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6713" y="1295400"/>
            <a:ext cx="590232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Treatment of Atrial Fibrillation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B4AB0C-E315-4858-AD4A-10E3FF0139AB}" type="slidenum">
              <a:rPr>
                <a:solidFill>
                  <a:srgbClr val="F9C7D5"/>
                </a:solidFill>
                <a:latin typeface="Arial" charset="0"/>
              </a:rPr>
              <a:pPr/>
              <a:t>17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Acute</a:t>
            </a:r>
          </a:p>
          <a:p>
            <a:pPr lvl="1"/>
            <a:r>
              <a:rPr lang="en-US" smtClean="0"/>
              <a:t>Anticoagulate and Rate Control</a:t>
            </a:r>
          </a:p>
          <a:p>
            <a:pPr lvl="2"/>
            <a:r>
              <a:rPr lang="en-US" smtClean="0"/>
              <a:t>“Type” does not affect choice of anticoagulant or method of rate control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r>
              <a:rPr lang="en-US" smtClean="0"/>
              <a:t>First Occurrence?</a:t>
            </a:r>
          </a:p>
        </p:txBody>
      </p:sp>
      <p:pic>
        <p:nvPicPr>
          <p:cNvPr id="9" name="Picture 8" descr="afib strip.jpg"/>
          <p:cNvPicPr>
            <a:picLocks noChangeAspect="1"/>
          </p:cNvPicPr>
          <p:nvPr/>
        </p:nvPicPr>
        <p:blipFill>
          <a:blip r:embed="rId3"/>
          <a:srcRect t="25000" b="17593"/>
          <a:stretch>
            <a:fillRect/>
          </a:stretch>
        </p:blipFill>
        <p:spPr bwMode="auto">
          <a:xfrm>
            <a:off x="1189038" y="3565525"/>
            <a:ext cx="69008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ghtning Bolt 6"/>
          <p:cNvSpPr/>
          <p:nvPr/>
        </p:nvSpPr>
        <p:spPr>
          <a:xfrm>
            <a:off x="2584450" y="1636713"/>
            <a:ext cx="4294188" cy="408305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1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7" presetClass="emph" presetSubtype="0" repeatCount="1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Treatment of Atrial Fibrillation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347DAA-2115-4D7C-B18C-D48732043E23}" type="slidenum">
              <a:rPr>
                <a:solidFill>
                  <a:srgbClr val="F9C7D5"/>
                </a:solidFill>
                <a:latin typeface="Arial" charset="0"/>
              </a:rPr>
              <a:pPr/>
              <a:t>18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Goals of Long-Term Treatment</a:t>
            </a:r>
          </a:p>
          <a:p>
            <a:endParaRPr lang="en-US" smtClean="0"/>
          </a:p>
          <a:p>
            <a:pPr lvl="1"/>
            <a:r>
              <a:rPr lang="en-US" smtClean="0"/>
              <a:t>Anticoagulation to prevent stroke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Prevention of tachycardia-induced cardiomyopathy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Improvement in symptoms, functional capacity, and quality of life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Treatment of Atrial Fibrillation</a:t>
            </a:r>
          </a:p>
        </p:txBody>
      </p:sp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107654-2EA2-406E-8B5D-2D3667AB25FC}" type="slidenum">
              <a:rPr>
                <a:solidFill>
                  <a:srgbClr val="F9C7D5"/>
                </a:solidFill>
                <a:latin typeface="Arial" charset="0"/>
              </a:rPr>
              <a:pPr/>
              <a:t>19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7347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Stroke Risk and Reduction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AF is an independent risk factor for stroke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CHADS</a:t>
            </a:r>
            <a:r>
              <a:rPr lang="en-US" baseline="-25000" smtClean="0"/>
              <a:t>2</a:t>
            </a:r>
            <a:r>
              <a:rPr lang="en-US" smtClean="0"/>
              <a:t> or CHA</a:t>
            </a:r>
            <a:r>
              <a:rPr lang="en-US" baseline="-25000" smtClean="0"/>
              <a:t>2</a:t>
            </a:r>
            <a:r>
              <a:rPr lang="en-US" smtClean="0"/>
              <a:t>DS</a:t>
            </a:r>
            <a:r>
              <a:rPr lang="en-US" baseline="-25000" smtClean="0"/>
              <a:t>2</a:t>
            </a:r>
            <a:r>
              <a:rPr lang="en-US" smtClean="0"/>
              <a:t>-VASc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Disclosures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FA3CFA-B895-4AF4-809D-EAFD90B0DCA0}" type="slidenum">
              <a:rPr>
                <a:solidFill>
                  <a:srgbClr val="F9C7D5"/>
                </a:solidFill>
                <a:latin typeface="Arial" charset="0"/>
              </a:rPr>
              <a:pPr/>
              <a:t>2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None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0425" y="1924050"/>
            <a:ext cx="5173663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4"/>
          <p:cNvSpPr>
            <a:spLocks noGrp="1"/>
          </p:cNvSpPr>
          <p:nvPr>
            <p:ph sz="half" idx="1"/>
          </p:nvPr>
        </p:nvSpPr>
        <p:spPr>
          <a:xfrm>
            <a:off x="465138" y="1281113"/>
            <a:ext cx="4038600" cy="4525962"/>
          </a:xfrm>
        </p:spPr>
        <p:txBody>
          <a:bodyPr/>
          <a:lstStyle/>
          <a:p>
            <a:r>
              <a:rPr lang="en-US" b="1" smtClean="0"/>
              <a:t>C </a:t>
            </a:r>
            <a:r>
              <a:rPr lang="en-US" smtClean="0"/>
              <a:t> – </a:t>
            </a:r>
            <a:r>
              <a:rPr lang="en-US" sz="2000" smtClean="0"/>
              <a:t>Congestive Heart Failure</a:t>
            </a:r>
          </a:p>
          <a:p>
            <a:r>
              <a:rPr lang="en-US" b="1" smtClean="0"/>
              <a:t>H</a:t>
            </a:r>
            <a:r>
              <a:rPr lang="en-US" smtClean="0"/>
              <a:t>  – </a:t>
            </a:r>
            <a:r>
              <a:rPr lang="en-US" sz="2000" smtClean="0"/>
              <a:t>Hypertension</a:t>
            </a:r>
          </a:p>
          <a:p>
            <a:r>
              <a:rPr lang="en-US" b="1" smtClean="0"/>
              <a:t>A</a:t>
            </a:r>
            <a:r>
              <a:rPr lang="en-US" smtClean="0"/>
              <a:t>  – </a:t>
            </a:r>
            <a:r>
              <a:rPr lang="en-US" sz="2000" smtClean="0"/>
              <a:t>Age &gt; 75 years</a:t>
            </a:r>
          </a:p>
          <a:p>
            <a:r>
              <a:rPr lang="en-US" b="1" smtClean="0"/>
              <a:t>D</a:t>
            </a:r>
            <a:r>
              <a:rPr lang="en-US" smtClean="0"/>
              <a:t>  – </a:t>
            </a:r>
            <a:r>
              <a:rPr lang="en-US" sz="2000" smtClean="0"/>
              <a:t>Diabetes Mellitus</a:t>
            </a:r>
          </a:p>
          <a:p>
            <a:r>
              <a:rPr lang="en-US" b="1" smtClean="0"/>
              <a:t>S</a:t>
            </a:r>
            <a:r>
              <a:rPr lang="en-US" b="1" baseline="-25000" smtClean="0"/>
              <a:t>2</a:t>
            </a:r>
            <a:r>
              <a:rPr lang="en-US" smtClean="0"/>
              <a:t> – </a:t>
            </a:r>
            <a:r>
              <a:rPr lang="en-US" sz="2000" smtClean="0"/>
              <a:t>Stroke or TIA history</a:t>
            </a:r>
          </a:p>
          <a:p>
            <a:endParaRPr lang="en-US" smtClean="0"/>
          </a:p>
        </p:txBody>
      </p:sp>
      <p:sp>
        <p:nvSpPr>
          <p:cNvPr id="69634" name="Content Placeholder 10"/>
          <p:cNvSpPr>
            <a:spLocks noGrp="1"/>
          </p:cNvSpPr>
          <p:nvPr>
            <p:ph sz="half" idx="2"/>
          </p:nvPr>
        </p:nvSpPr>
        <p:spPr>
          <a:xfrm>
            <a:off x="4656138" y="1281113"/>
            <a:ext cx="4038600" cy="4525962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</a:t>
            </a:r>
            <a:r>
              <a:rPr lang="en-US" smtClean="0"/>
              <a:t>  – </a:t>
            </a:r>
            <a:r>
              <a:rPr lang="en-US" sz="2000" smtClean="0"/>
              <a:t>Congestive Heart Failure</a:t>
            </a:r>
          </a:p>
          <a:p>
            <a:r>
              <a:rPr lang="en-US" b="1" smtClean="0">
                <a:solidFill>
                  <a:srgbClr val="FF0000"/>
                </a:solidFill>
              </a:rPr>
              <a:t>H</a:t>
            </a:r>
            <a:r>
              <a:rPr lang="en-US" smtClean="0"/>
              <a:t>  – </a:t>
            </a:r>
            <a:r>
              <a:rPr lang="en-US" sz="2000" smtClean="0"/>
              <a:t>Hypertension</a:t>
            </a:r>
          </a:p>
          <a:p>
            <a:r>
              <a:rPr lang="en-US" b="1" smtClean="0">
                <a:solidFill>
                  <a:srgbClr val="FF0000"/>
                </a:solidFill>
              </a:rPr>
              <a:t>A</a:t>
            </a:r>
            <a:r>
              <a:rPr lang="en-US" b="1" baseline="-25000" smtClean="0">
                <a:solidFill>
                  <a:srgbClr val="FF0000"/>
                </a:solidFill>
              </a:rPr>
              <a:t>2</a:t>
            </a:r>
            <a:r>
              <a:rPr lang="en-US" smtClean="0"/>
              <a:t> – </a:t>
            </a:r>
            <a:r>
              <a:rPr lang="en-US" sz="2000" smtClean="0"/>
              <a:t>Age &gt; 75 years</a:t>
            </a:r>
          </a:p>
          <a:p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smtClean="0"/>
              <a:t>  – </a:t>
            </a:r>
            <a:r>
              <a:rPr lang="en-US" sz="2000" smtClean="0"/>
              <a:t>Diabetes Mellitus</a:t>
            </a:r>
          </a:p>
          <a:p>
            <a:r>
              <a:rPr lang="en-US" b="1" smtClean="0">
                <a:solidFill>
                  <a:srgbClr val="FF0000"/>
                </a:solidFill>
              </a:rPr>
              <a:t>S</a:t>
            </a:r>
            <a:r>
              <a:rPr lang="en-US" b="1" baseline="-25000" smtClean="0">
                <a:solidFill>
                  <a:srgbClr val="FF0000"/>
                </a:solidFill>
              </a:rPr>
              <a:t>2</a:t>
            </a:r>
            <a:r>
              <a:rPr lang="en-US" smtClean="0"/>
              <a:t> – </a:t>
            </a:r>
            <a:r>
              <a:rPr lang="en-US" sz="2000" smtClean="0"/>
              <a:t>Stroke or TIA history</a:t>
            </a:r>
          </a:p>
          <a:p>
            <a:r>
              <a:rPr lang="en-US" b="1" smtClean="0">
                <a:solidFill>
                  <a:srgbClr val="FF0000"/>
                </a:solidFill>
              </a:rPr>
              <a:t>V</a:t>
            </a:r>
            <a:r>
              <a:rPr lang="en-US" smtClean="0"/>
              <a:t>  – </a:t>
            </a:r>
            <a:r>
              <a:rPr lang="en-US" sz="2000" smtClean="0"/>
              <a:t>Vascular Dz or CAD</a:t>
            </a:r>
          </a:p>
          <a:p>
            <a:r>
              <a:rPr lang="en-US" b="1" smtClean="0">
                <a:solidFill>
                  <a:srgbClr val="FF0000"/>
                </a:solidFill>
              </a:rPr>
              <a:t>A</a:t>
            </a:r>
            <a:r>
              <a:rPr lang="en-US" smtClean="0"/>
              <a:t>  – </a:t>
            </a:r>
            <a:r>
              <a:rPr lang="en-US" sz="2000" smtClean="0"/>
              <a:t>Age &gt; 65 years</a:t>
            </a:r>
          </a:p>
          <a:p>
            <a:r>
              <a:rPr lang="en-US" b="1" smtClean="0">
                <a:solidFill>
                  <a:srgbClr val="FF0000"/>
                </a:solidFill>
              </a:rPr>
              <a:t>S</a:t>
            </a:r>
            <a:r>
              <a:rPr lang="en-US" b="1" baseline="-25000" smtClean="0">
                <a:solidFill>
                  <a:srgbClr val="FF0000"/>
                </a:solidFill>
              </a:rPr>
              <a:t>c</a:t>
            </a:r>
            <a:r>
              <a:rPr lang="en-US" smtClean="0"/>
              <a:t> – </a:t>
            </a:r>
            <a:r>
              <a:rPr lang="en-US" sz="2000" smtClean="0"/>
              <a:t>Sex </a:t>
            </a:r>
          </a:p>
        </p:txBody>
      </p:sp>
      <p:sp>
        <p:nvSpPr>
          <p:cNvPr id="696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Treatment of Atrial Fibrillation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556375"/>
            <a:ext cx="482600" cy="233363"/>
          </a:xfrm>
          <a:noFill/>
        </p:spPr>
        <p:txBody>
          <a:bodyPr/>
          <a:lstStyle/>
          <a:p>
            <a:fld id="{F8D02E03-8533-4B14-A295-5794C64C00AC}" type="slidenum">
              <a:rPr>
                <a:solidFill>
                  <a:srgbClr val="F9C7D5"/>
                </a:solidFill>
                <a:latin typeface="Arial" charset="0"/>
              </a:rPr>
              <a:pPr/>
              <a:t>20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pic>
        <p:nvPicPr>
          <p:cNvPr id="7" name="Picture 6" descr="female.jpg"/>
          <p:cNvPicPr>
            <a:picLocks noChangeAspect="1"/>
          </p:cNvPicPr>
          <p:nvPr/>
        </p:nvPicPr>
        <p:blipFill>
          <a:blip r:embed="rId3"/>
          <a:srcRect l="26837" t="2890" r="30154" b="4623"/>
          <a:stretch>
            <a:fillRect/>
          </a:stretch>
        </p:blipFill>
        <p:spPr bwMode="auto">
          <a:xfrm>
            <a:off x="6378575" y="4895850"/>
            <a:ext cx="3524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Treatment of Atrial Fibrillation</a:t>
            </a:r>
          </a:p>
        </p:txBody>
      </p:sp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B462BB-5CC6-455F-AD14-B4B18EEAE667}" type="slidenum">
              <a:rPr>
                <a:solidFill>
                  <a:srgbClr val="F9C7D5"/>
                </a:solidFill>
                <a:latin typeface="Arial" charset="0"/>
              </a:rPr>
              <a:pPr/>
              <a:t>21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71683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7168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1158875"/>
            <a:ext cx="874871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Treatment of Atrial Fibrillation</a:t>
            </a:r>
          </a:p>
        </p:txBody>
      </p:sp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59C0A1-3DCF-4CFB-B670-138CB18D27E4}" type="slidenum">
              <a:rPr>
                <a:solidFill>
                  <a:srgbClr val="F9C7D5"/>
                </a:solidFill>
                <a:latin typeface="Arial" charset="0"/>
              </a:rPr>
              <a:pPr/>
              <a:t>22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72707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No Risk Factor</a:t>
            </a:r>
          </a:p>
          <a:p>
            <a:pPr lvl="1"/>
            <a:r>
              <a:rPr lang="en-US" smtClean="0"/>
              <a:t>ASA 81 – 325 mg daily</a:t>
            </a:r>
          </a:p>
          <a:p>
            <a:pPr lvl="1"/>
            <a:endParaRPr lang="en-US" smtClean="0"/>
          </a:p>
          <a:p>
            <a:r>
              <a:rPr lang="en-US" smtClean="0"/>
              <a:t>1 Point</a:t>
            </a:r>
          </a:p>
          <a:p>
            <a:pPr lvl="1"/>
            <a:r>
              <a:rPr lang="en-US" smtClean="0"/>
              <a:t>ASA 81 – 325 mg daily, or oral coagulant</a:t>
            </a:r>
          </a:p>
          <a:p>
            <a:pPr lvl="1"/>
            <a:endParaRPr lang="en-US" smtClean="0"/>
          </a:p>
          <a:p>
            <a:r>
              <a:rPr lang="en-US" smtClean="0"/>
              <a:t>≥ 2 Points</a:t>
            </a:r>
          </a:p>
          <a:p>
            <a:pPr lvl="1"/>
            <a:r>
              <a:rPr lang="en-US" smtClean="0"/>
              <a:t>Oral anticoagulant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	 Treatment of Atrial </a:t>
            </a:r>
            <a:r>
              <a:rPr lang="en-US" sz="3600" b="1" u="sng" smtClean="0">
                <a:latin typeface="Arial" charset="0"/>
                <a:cs typeface="Arial" charset="0"/>
              </a:rPr>
              <a:t>Flutter</a:t>
            </a:r>
          </a:p>
        </p:txBody>
      </p:sp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A96B7E-3D90-4A23-AB83-9ACDA364652E}" type="slidenum">
              <a:rPr>
                <a:solidFill>
                  <a:srgbClr val="F9C7D5"/>
                </a:solidFill>
                <a:latin typeface="Arial" charset="0"/>
              </a:rPr>
              <a:pPr/>
              <a:t>23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7475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No Risk Factor</a:t>
            </a:r>
          </a:p>
          <a:p>
            <a:pPr lvl="1"/>
            <a:r>
              <a:rPr lang="en-US" smtClean="0"/>
              <a:t>ASA 81 – 325 mg daily</a:t>
            </a:r>
          </a:p>
          <a:p>
            <a:pPr lvl="1"/>
            <a:endParaRPr lang="en-US" smtClean="0"/>
          </a:p>
          <a:p>
            <a:r>
              <a:rPr lang="en-US" smtClean="0"/>
              <a:t>1 Point</a:t>
            </a:r>
          </a:p>
          <a:p>
            <a:pPr lvl="1"/>
            <a:r>
              <a:rPr lang="en-US" smtClean="0"/>
              <a:t>ASA 81 – 325 mg daily, or oral coagulant</a:t>
            </a:r>
          </a:p>
          <a:p>
            <a:pPr lvl="1"/>
            <a:endParaRPr lang="en-US" smtClean="0"/>
          </a:p>
          <a:p>
            <a:r>
              <a:rPr lang="en-US" smtClean="0"/>
              <a:t>≥ 2 Points</a:t>
            </a:r>
          </a:p>
          <a:p>
            <a:pPr lvl="1"/>
            <a:r>
              <a:rPr lang="en-US" smtClean="0"/>
              <a:t>Oral anticoagulant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Treatment of Atrial Fibrillation</a:t>
            </a:r>
          </a:p>
        </p:txBody>
      </p:sp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F30B0-B4E2-48BB-A3FE-2D882F81B81C}" type="slidenum">
              <a:rPr>
                <a:solidFill>
                  <a:srgbClr val="F9C7D5"/>
                </a:solidFill>
                <a:latin typeface="Arial" charset="0"/>
              </a:rPr>
              <a:pPr/>
              <a:t>24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76803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Asymptomatic</a:t>
            </a:r>
          </a:p>
          <a:p>
            <a:pPr lvl="1"/>
            <a:r>
              <a:rPr lang="en-US" smtClean="0"/>
              <a:t>Rate control</a:t>
            </a:r>
          </a:p>
          <a:p>
            <a:pPr lvl="1"/>
            <a:endParaRPr lang="en-US" smtClean="0"/>
          </a:p>
          <a:p>
            <a:r>
              <a:rPr lang="en-US" smtClean="0"/>
              <a:t>Symptomatic</a:t>
            </a:r>
          </a:p>
          <a:p>
            <a:pPr lvl="1"/>
            <a:r>
              <a:rPr lang="en-US" smtClean="0"/>
              <a:t>Rate control</a:t>
            </a:r>
          </a:p>
          <a:p>
            <a:pPr lvl="1"/>
            <a:r>
              <a:rPr lang="en-US" smtClean="0"/>
              <a:t>Rhythm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Anti-Arrhythmic Drugs</a:t>
            </a:r>
          </a:p>
        </p:txBody>
      </p:sp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05305D-E292-47BC-ACFC-C17027F7870C}" type="slidenum">
              <a:rPr>
                <a:solidFill>
                  <a:srgbClr val="F9C7D5"/>
                </a:solidFill>
                <a:latin typeface="Arial" charset="0"/>
              </a:rPr>
              <a:pPr/>
              <a:t>25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78851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7885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1123950"/>
            <a:ext cx="82089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Why Ablate AF?</a:t>
            </a:r>
          </a:p>
        </p:txBody>
      </p:sp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8174B6-3680-4852-956D-73E949DDA14F}" type="slidenum">
              <a:rPr>
                <a:solidFill>
                  <a:srgbClr val="F9C7D5"/>
                </a:solidFill>
                <a:latin typeface="Arial" charset="0"/>
              </a:rPr>
              <a:pPr/>
              <a:t>26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Decrease stroke risk</a:t>
            </a:r>
          </a:p>
          <a:p>
            <a:r>
              <a:rPr lang="en-US" smtClean="0"/>
              <a:t>Decrease heart failure risk</a:t>
            </a:r>
          </a:p>
          <a:p>
            <a:r>
              <a:rPr lang="en-US" smtClean="0"/>
              <a:t>Improve survival</a:t>
            </a:r>
          </a:p>
          <a:p>
            <a:r>
              <a:rPr lang="en-US" smtClean="0"/>
              <a:t>Get off anticoagulation</a:t>
            </a:r>
          </a:p>
          <a:p>
            <a:r>
              <a:rPr lang="en-US" smtClean="0"/>
              <a:t>Improvement in quality of 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Treatment of Atrial Fibrillation</a:t>
            </a:r>
          </a:p>
        </p:txBody>
      </p:sp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8C1E87-AB14-4F7C-B400-ABDF71E31457}" type="slidenum">
              <a:rPr>
                <a:solidFill>
                  <a:srgbClr val="F9C7D5"/>
                </a:solidFill>
                <a:latin typeface="Arial" charset="0"/>
              </a:rPr>
              <a:pPr/>
              <a:t>27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Catheter Ablation</a:t>
            </a:r>
          </a:p>
          <a:p>
            <a:pPr lvl="1"/>
            <a:r>
              <a:rPr lang="en-US" smtClean="0"/>
              <a:t>Recommended for patients with symptomatic paroxysmal AF (PAF) who are refractory or intolerant to at least one anti-arrhythmic medication</a:t>
            </a:r>
          </a:p>
          <a:p>
            <a:r>
              <a:rPr lang="en-US" smtClean="0"/>
              <a:t>Most success with PAF but can be used to treat AF of any duration</a:t>
            </a:r>
          </a:p>
          <a:p>
            <a:pPr lvl="1"/>
            <a:r>
              <a:rPr lang="en-US" smtClean="0"/>
              <a:t>Success rate ~ 40-80%</a:t>
            </a:r>
          </a:p>
          <a:p>
            <a:r>
              <a:rPr lang="en-US" smtClean="0"/>
              <a:t>Recurrence of AF after index AF ablation procedures leads to repeat ablation in up to 50% of patients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Treatment of Atrial Fibrillation</a:t>
            </a:r>
          </a:p>
        </p:txBody>
      </p:sp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7FF356-318A-449A-AF82-D9EDB6B0064E}" type="slidenum">
              <a:rPr>
                <a:solidFill>
                  <a:srgbClr val="F9C7D5"/>
                </a:solidFill>
                <a:latin typeface="Arial" charset="0"/>
              </a:rPr>
              <a:pPr/>
              <a:t>28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87043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Lower Success/ Higher Complications</a:t>
            </a:r>
          </a:p>
          <a:p>
            <a:pPr lvl="1"/>
            <a:r>
              <a:rPr lang="en-US" smtClean="0"/>
              <a:t>Duration of time a patient has been in continuous atrial fibrillation (e.g., remodeling/fibrosis)</a:t>
            </a:r>
          </a:p>
          <a:p>
            <a:pPr lvl="1"/>
            <a:r>
              <a:rPr lang="en-US" smtClean="0"/>
              <a:t>Concomitant heart disease</a:t>
            </a:r>
          </a:p>
          <a:p>
            <a:pPr lvl="1"/>
            <a:r>
              <a:rPr lang="en-US" smtClean="0"/>
              <a:t>Obesity/Sleep apnea</a:t>
            </a:r>
          </a:p>
          <a:p>
            <a:pPr lvl="1"/>
            <a:r>
              <a:rPr lang="en-US" smtClean="0"/>
              <a:t>Left atrial size</a:t>
            </a:r>
          </a:p>
        </p:txBody>
      </p:sp>
      <p:pic>
        <p:nvPicPr>
          <p:cNvPr id="8704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5088" y="3687763"/>
            <a:ext cx="39116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5B227C-539E-4143-BF1B-0C5A8CA5CF02}" type="slidenum">
              <a:rPr>
                <a:solidFill>
                  <a:srgbClr val="F9C7D5"/>
                </a:solidFill>
                <a:latin typeface="Arial" charset="0"/>
              </a:rPr>
              <a:pPr/>
              <a:t>29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89091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8909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75" y="747713"/>
            <a:ext cx="2540000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mtClean="0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6775BA-1F77-4824-8D0B-062B2855398B}" type="slidenum">
              <a:rPr>
                <a:solidFill>
                  <a:srgbClr val="F9C7D5"/>
                </a:solidFill>
                <a:latin typeface="Arial" charset="0"/>
              </a:rPr>
              <a:pPr/>
              <a:t>3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What Is Atrial Fibrillation?</a:t>
            </a:r>
          </a:p>
          <a:p>
            <a:pPr lvl="1"/>
            <a:r>
              <a:rPr lang="en-US" smtClean="0"/>
              <a:t>Epidemiology</a:t>
            </a:r>
          </a:p>
          <a:p>
            <a:pPr lvl="1"/>
            <a:r>
              <a:rPr lang="en-US" smtClean="0"/>
              <a:t>Risk Factors</a:t>
            </a:r>
          </a:p>
          <a:p>
            <a:pPr lvl="1"/>
            <a:r>
              <a:rPr lang="en-US" smtClean="0"/>
              <a:t>Classification or “Type”</a:t>
            </a:r>
          </a:p>
          <a:p>
            <a:endParaRPr lang="en-US" smtClean="0"/>
          </a:p>
          <a:p>
            <a:r>
              <a:rPr lang="en-US" smtClean="0"/>
              <a:t>Mechanisms</a:t>
            </a:r>
          </a:p>
          <a:p>
            <a:pPr lvl="1"/>
            <a:r>
              <a:rPr lang="en-US" smtClean="0"/>
              <a:t>Trigger and Substrate</a:t>
            </a:r>
          </a:p>
          <a:p>
            <a:endParaRPr lang="en-US" smtClean="0"/>
          </a:p>
          <a:p>
            <a:r>
              <a:rPr lang="en-US" smtClean="0"/>
              <a:t>Treatment</a:t>
            </a:r>
          </a:p>
          <a:p>
            <a:pPr lvl="1"/>
            <a:r>
              <a:rPr lang="en-US" smtClean="0"/>
              <a:t>Medications, Ablations, Devices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3B5BC3-41E6-4412-87C9-AECE571EF46E}" type="slidenum">
              <a:rPr>
                <a:solidFill>
                  <a:srgbClr val="F9C7D5"/>
                </a:solidFill>
                <a:latin typeface="Arial" charset="0"/>
              </a:rPr>
              <a:pPr/>
              <a:t>30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9011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9011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1038" y="1695450"/>
            <a:ext cx="2757487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11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F4CBDB-B04D-4910-81BD-50241A4F62A0}" type="slidenum">
              <a:rPr>
                <a:solidFill>
                  <a:srgbClr val="F9C7D5"/>
                </a:solidFill>
                <a:latin typeface="Arial" charset="0"/>
              </a:rPr>
              <a:pPr/>
              <a:t>31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91139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14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145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C2C804-A15D-476F-B428-86439997B592}" type="slidenum">
              <a:rPr>
                <a:solidFill>
                  <a:srgbClr val="F9C7D5"/>
                </a:solidFill>
                <a:latin typeface="Arial" charset="0"/>
              </a:rPr>
              <a:pPr/>
              <a:t>32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92163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9216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138" y="1073150"/>
            <a:ext cx="5110162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Physicians Point of View</a:t>
            </a:r>
          </a:p>
        </p:txBody>
      </p:sp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30AC3E-CBF6-427A-9BA4-0CAAE03DCB4A}" type="slidenum">
              <a:rPr>
                <a:solidFill>
                  <a:srgbClr val="F9C7D5"/>
                </a:solidFill>
                <a:latin typeface="Arial" charset="0"/>
              </a:rPr>
              <a:pPr/>
              <a:t>33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93187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0663" y="1428750"/>
            <a:ext cx="26828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1428750"/>
            <a:ext cx="2468562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8150" y="1428750"/>
            <a:ext cx="33496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8150" y="3816350"/>
            <a:ext cx="334962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963" y="3871913"/>
            <a:ext cx="2468562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0663" y="3905250"/>
            <a:ext cx="26828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463" y="1855788"/>
            <a:ext cx="5392737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Ablation Approaches</a:t>
            </a:r>
          </a:p>
        </p:txBody>
      </p:sp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C184D-A70E-4EA2-A513-C9B7C90A294B}" type="slidenum">
              <a:rPr>
                <a:solidFill>
                  <a:srgbClr val="F9C7D5"/>
                </a:solidFill>
                <a:latin typeface="Arial" charset="0"/>
              </a:rPr>
              <a:pPr/>
              <a:t>34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94211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Targeting Pulmonary Veins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Standard therapy for PAF</a:t>
            </a:r>
          </a:p>
        </p:txBody>
      </p:sp>
      <p:pic>
        <p:nvPicPr>
          <p:cNvPr id="94212" name="Picture 6"/>
          <p:cNvPicPr>
            <a:picLocks noChangeAspect="1"/>
          </p:cNvPicPr>
          <p:nvPr/>
        </p:nvPicPr>
        <p:blipFill>
          <a:blip r:embed="rId3"/>
          <a:srcRect l="51630" t="54996"/>
          <a:stretch>
            <a:fillRect/>
          </a:stretch>
        </p:blipFill>
        <p:spPr bwMode="auto">
          <a:xfrm>
            <a:off x="5434013" y="1636713"/>
            <a:ext cx="30575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l="4910" t="16351" r="4651" b="11249"/>
          <a:stretch>
            <a:fillRect/>
          </a:stretch>
        </p:blipFill>
        <p:spPr bwMode="auto">
          <a:xfrm>
            <a:off x="5199063" y="4189413"/>
            <a:ext cx="286861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l="23769" t="20444"/>
          <a:stretch>
            <a:fillRect/>
          </a:stretch>
        </p:blipFill>
        <p:spPr bwMode="auto">
          <a:xfrm>
            <a:off x="425450" y="3444875"/>
            <a:ext cx="451802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mtClean="0">
                <a:latin typeface="Arial" charset="0"/>
                <a:cs typeface="Arial" charset="0"/>
              </a:rPr>
              <a:t>Ablation Approaches</a:t>
            </a:r>
          </a:p>
        </p:txBody>
      </p:sp>
      <p:sp>
        <p:nvSpPr>
          <p:cNvPr id="962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D404A4-F713-4372-845E-4305E012E8E9}" type="slidenum">
              <a:rPr>
                <a:solidFill>
                  <a:srgbClr val="F9C7D5"/>
                </a:solidFill>
                <a:latin typeface="Arial" charset="0"/>
              </a:rPr>
              <a:pPr/>
              <a:t>35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96259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626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1009650"/>
            <a:ext cx="7532687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Ablation Approaches</a:t>
            </a:r>
          </a:p>
        </p:txBody>
      </p:sp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AD1D79-C2A3-42F4-9A9E-6961D1286675}" type="slidenum">
              <a:rPr>
                <a:solidFill>
                  <a:srgbClr val="F9C7D5"/>
                </a:solidFill>
                <a:latin typeface="Arial" charset="0"/>
              </a:rPr>
              <a:pPr/>
              <a:t>36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103427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10342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75" y="946150"/>
            <a:ext cx="67595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Ablation Approaches</a:t>
            </a:r>
          </a:p>
        </p:txBody>
      </p:sp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DC7392-70C7-4E64-AC3B-F86828C14514}" type="slidenum">
              <a:rPr>
                <a:solidFill>
                  <a:srgbClr val="F9C7D5"/>
                </a:solidFill>
                <a:latin typeface="Arial" charset="0"/>
              </a:rPr>
              <a:pPr/>
              <a:t>37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Why not perform linear lesions on everyone?</a:t>
            </a:r>
          </a:p>
          <a:p>
            <a:pPr lvl="1"/>
            <a:r>
              <a:rPr lang="en-US" smtClean="0"/>
              <a:t>Linear lesions are not easy</a:t>
            </a:r>
          </a:p>
          <a:p>
            <a:pPr lvl="1"/>
            <a:r>
              <a:rPr lang="en-US" smtClean="0"/>
              <a:t>Gaps</a:t>
            </a:r>
          </a:p>
          <a:p>
            <a:pPr lvl="1"/>
            <a:r>
              <a:rPr lang="en-US" smtClean="0"/>
              <a:t>Propensity for left atrial flutters</a:t>
            </a:r>
          </a:p>
          <a:p>
            <a:r>
              <a:rPr lang="en-US" smtClean="0"/>
              <a:t>Role of linear lines in persistent AF controversial</a:t>
            </a:r>
          </a:p>
          <a:p>
            <a:r>
              <a:rPr lang="en-US" smtClean="0"/>
              <a:t>Persistent and Long-Standing Persistent AF</a:t>
            </a:r>
          </a:p>
          <a:p>
            <a:pPr lvl="1"/>
            <a:r>
              <a:rPr lang="en-US" smtClean="0"/>
              <a:t>Stepwise approach</a:t>
            </a:r>
          </a:p>
          <a:p>
            <a:pPr lvl="2"/>
            <a:r>
              <a:rPr lang="en-US" smtClean="0"/>
              <a:t>PVI</a:t>
            </a:r>
          </a:p>
          <a:p>
            <a:pPr lvl="2"/>
            <a:r>
              <a:rPr lang="en-US" smtClean="0"/>
              <a:t>CFAE</a:t>
            </a:r>
          </a:p>
          <a:p>
            <a:pPr lvl="2"/>
            <a:r>
              <a:rPr lang="en-US" smtClean="0"/>
              <a:t>Linear lines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Ablation Approaches</a:t>
            </a:r>
          </a:p>
        </p:txBody>
      </p:sp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2EDD02-F3FF-4BD4-B37B-AB8B041E4F31}" type="slidenum">
              <a:rPr>
                <a:solidFill>
                  <a:srgbClr val="F9C7D5"/>
                </a:solidFill>
                <a:latin typeface="Arial" charset="0"/>
              </a:rPr>
              <a:pPr/>
              <a:t>38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107523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PVI is the cornerstone</a:t>
            </a:r>
          </a:p>
          <a:p>
            <a:endParaRPr lang="en-US" smtClean="0"/>
          </a:p>
          <a:p>
            <a:r>
              <a:rPr lang="en-US" smtClean="0"/>
              <a:t>Focal trigger targeting</a:t>
            </a:r>
          </a:p>
          <a:p>
            <a:endParaRPr lang="en-US" smtClean="0"/>
          </a:p>
          <a:p>
            <a:r>
              <a:rPr lang="en-US" smtClean="0"/>
              <a:t>Linear Lesions</a:t>
            </a:r>
          </a:p>
          <a:p>
            <a:endParaRPr lang="en-US" smtClean="0"/>
          </a:p>
          <a:p>
            <a:r>
              <a:rPr lang="en-US" smtClean="0"/>
              <a:t>CTI if flutter</a:t>
            </a:r>
          </a:p>
          <a:p>
            <a:endParaRPr lang="en-US" smtClean="0"/>
          </a:p>
          <a:p>
            <a:r>
              <a:rPr lang="en-US" smtClean="0"/>
              <a:t>Longstanding persistent</a:t>
            </a:r>
          </a:p>
          <a:p>
            <a:pPr lvl="1"/>
            <a:r>
              <a:rPr lang="en-US" smtClean="0"/>
              <a:t>Linear lesions and CAFEs</a:t>
            </a:r>
          </a:p>
          <a:p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525" y="1754188"/>
            <a:ext cx="3532188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835525" y="1754188"/>
            <a:ext cx="352425" cy="382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Management not Affected by “Type”</a:t>
            </a:r>
          </a:p>
        </p:txBody>
      </p:sp>
      <p:sp>
        <p:nvSpPr>
          <p:cNvPr id="1095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AE1210-82D8-45D8-A8AD-376E2BBF25DE}" type="slidenum">
              <a:rPr>
                <a:solidFill>
                  <a:srgbClr val="F9C7D5"/>
                </a:solidFill>
                <a:latin typeface="Arial" charset="0"/>
              </a:rPr>
              <a:pPr/>
              <a:t>39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109571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Anticoagulation pre and immediately post ablation (2 months)</a:t>
            </a:r>
          </a:p>
          <a:p>
            <a:endParaRPr lang="en-US" smtClean="0"/>
          </a:p>
          <a:p>
            <a:r>
              <a:rPr lang="en-US" smtClean="0"/>
              <a:t>Pre-operative evaluation with TEE and atrial imaging (CT or MRI)</a:t>
            </a:r>
          </a:p>
          <a:p>
            <a:endParaRPr lang="en-US" smtClean="0"/>
          </a:p>
          <a:p>
            <a:r>
              <a:rPr lang="en-US" smtClean="0"/>
              <a:t>Event monitor in follow-up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Atrial Fibrillation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2FE461-0B58-4491-8723-A621A25CE076}" type="slidenum">
              <a:rPr>
                <a:solidFill>
                  <a:srgbClr val="F9C7D5"/>
                </a:solidFill>
                <a:latin typeface="Arial" charset="0"/>
              </a:rPr>
              <a:pPr/>
              <a:t>4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25603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Definition</a:t>
            </a:r>
          </a:p>
          <a:p>
            <a:pPr lvl="1"/>
            <a:r>
              <a:rPr lang="en-US" smtClean="0"/>
              <a:t>Common supraventricular arrhythmia characterized by uncoordinated atrial activation with consequent deterioration of atrial mechanical function</a:t>
            </a:r>
          </a:p>
        </p:txBody>
      </p:sp>
      <p:pic>
        <p:nvPicPr>
          <p:cNvPr id="7" name="Picture 6" descr="Sinus and AF model.jpg"/>
          <p:cNvPicPr>
            <a:picLocks noChangeAspect="1"/>
          </p:cNvPicPr>
          <p:nvPr/>
        </p:nvPicPr>
        <p:blipFill>
          <a:blip r:embed="rId3"/>
          <a:srcRect b="29926"/>
          <a:stretch>
            <a:fillRect/>
          </a:stretch>
        </p:blipFill>
        <p:spPr bwMode="auto">
          <a:xfrm>
            <a:off x="857250" y="2243138"/>
            <a:ext cx="77216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Early Recurrence of AF Post Ablation</a:t>
            </a:r>
          </a:p>
        </p:txBody>
      </p:sp>
      <p:sp>
        <p:nvSpPr>
          <p:cNvPr id="1105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C990E4-0CC2-4F38-A25E-F36C3903CB8F}" type="slidenum">
              <a:rPr>
                <a:solidFill>
                  <a:srgbClr val="F9C7D5"/>
                </a:solidFill>
                <a:latin typeface="Arial" charset="0"/>
              </a:rPr>
              <a:pPr/>
              <a:t>40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Anti-Arrhythmic Drugs Post Ablation</a:t>
            </a:r>
          </a:p>
          <a:p>
            <a:pPr lvl="1">
              <a:defRPr/>
            </a:pPr>
            <a:r>
              <a:rPr lang="en-US" dirty="0" smtClean="0"/>
              <a:t>Irritable, maturing lesions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immediately </a:t>
            </a:r>
            <a:r>
              <a:rPr lang="en-US" dirty="0"/>
              <a:t>post </a:t>
            </a:r>
            <a:r>
              <a:rPr lang="en-US" dirty="0" smtClean="0"/>
              <a:t>ablation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Decrease early recurrence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of atrial arrhythmias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No effect on prediction or prevention of arrhythmia recurrence at 6 months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No effect on PAF vs. Non-PAF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	ablation success</a:t>
            </a:r>
            <a:endParaRPr lang="en-US" dirty="0"/>
          </a:p>
        </p:txBody>
      </p:sp>
      <p:pic>
        <p:nvPicPr>
          <p:cNvPr id="11059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2747963"/>
            <a:ext cx="26479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Efficacy of catheter ablation</a:t>
            </a:r>
          </a:p>
        </p:txBody>
      </p:sp>
      <p:sp>
        <p:nvSpPr>
          <p:cNvPr id="1126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005584-5227-41B3-B30D-A96AF6BCAAC1}" type="slidenum">
              <a:rPr>
                <a:solidFill>
                  <a:srgbClr val="F9C7D5"/>
                </a:solidFill>
                <a:latin typeface="Arial" charset="0"/>
              </a:rPr>
              <a:pPr/>
              <a:t>41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Paroxysmal AF</a:t>
            </a:r>
          </a:p>
          <a:p>
            <a:pPr lvl="1">
              <a:defRPr/>
            </a:pPr>
            <a:r>
              <a:rPr lang="en-US" dirty="0" smtClean="0"/>
              <a:t>Ablation: 66 – 89%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Long-standing Persistent</a:t>
            </a:r>
          </a:p>
          <a:p>
            <a:pPr lvl="1">
              <a:defRPr/>
            </a:pPr>
            <a:r>
              <a:rPr lang="en-US" dirty="0" smtClean="0"/>
              <a:t>Ablation: 47%</a:t>
            </a:r>
          </a:p>
          <a:p>
            <a:pPr lvl="1">
              <a:defRPr/>
            </a:pPr>
            <a:endParaRPr lang="en-US" dirty="0"/>
          </a:p>
          <a:p>
            <a:pPr marL="290513" lvl="1" indent="-290513">
              <a:spcBef>
                <a:spcPts val="1200"/>
              </a:spcBef>
              <a:defRPr/>
            </a:pPr>
            <a:r>
              <a:rPr lang="en-US" dirty="0"/>
              <a:t>Medications: 9 – 58</a:t>
            </a:r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1647825"/>
            <a:ext cx="10223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935288"/>
            <a:ext cx="11271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2175" y="4200525"/>
            <a:ext cx="109537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1146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3C84CE-D300-4CBE-84F5-95891B089587}" type="slidenum">
              <a:rPr>
                <a:solidFill>
                  <a:srgbClr val="F9C7D5"/>
                </a:solidFill>
                <a:latin typeface="Arial" charset="0"/>
              </a:rPr>
              <a:pPr/>
              <a:t>42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114691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11469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700" y="738188"/>
            <a:ext cx="3927475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Surgical Ablation of Atrial Fibrillation</a:t>
            </a:r>
          </a:p>
        </p:txBody>
      </p:sp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A8D4D3-E1A5-4C83-9AD9-49863D773DFF}" type="slidenum">
              <a:rPr>
                <a:solidFill>
                  <a:srgbClr val="F9C7D5"/>
                </a:solidFill>
                <a:latin typeface="Arial" charset="0"/>
              </a:rPr>
              <a:pPr/>
              <a:t>43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11571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Cox/Maze Procedure</a:t>
            </a:r>
          </a:p>
          <a:p>
            <a:pPr lvl="1"/>
            <a:r>
              <a:rPr lang="en-US" smtClean="0"/>
              <a:t>Dr. James Cox</a:t>
            </a:r>
          </a:p>
          <a:p>
            <a:pPr lvl="1"/>
            <a:r>
              <a:rPr lang="en-US" smtClean="0"/>
              <a:t>Interrupt all macro-reentrant circuits</a:t>
            </a:r>
          </a:p>
          <a:p>
            <a:pPr lvl="2"/>
            <a:r>
              <a:rPr lang="en-US" smtClean="0"/>
              <a:t>Multiple wavelet hypothesis</a:t>
            </a:r>
          </a:p>
          <a:p>
            <a:pPr lvl="1"/>
            <a:r>
              <a:rPr lang="en-US" smtClean="0"/>
              <a:t>Cox/Maze III</a:t>
            </a:r>
          </a:p>
          <a:p>
            <a:pPr lvl="2"/>
            <a:endParaRPr lang="en-US" smtClean="0"/>
          </a:p>
        </p:txBody>
      </p:sp>
      <p:pic>
        <p:nvPicPr>
          <p:cNvPr id="115716" name="Picture 6" descr="Cox:Maze III.gif"/>
          <p:cNvPicPr>
            <a:picLocks noChangeAspect="1"/>
          </p:cNvPicPr>
          <p:nvPr/>
        </p:nvPicPr>
        <p:blipFill>
          <a:blip r:embed="rId3"/>
          <a:srcRect l="9596" t="13052" r="3667" b="4424"/>
          <a:stretch>
            <a:fillRect/>
          </a:stretch>
        </p:blipFill>
        <p:spPr bwMode="auto">
          <a:xfrm>
            <a:off x="2355850" y="3279775"/>
            <a:ext cx="434657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Surgical Ablation of Atrial Fibrillation</a:t>
            </a:r>
          </a:p>
        </p:txBody>
      </p:sp>
      <p:sp>
        <p:nvSpPr>
          <p:cNvPr id="1177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E2291-6A00-45DE-B9D9-8E5D3E8278D0}" type="slidenum">
              <a:rPr>
                <a:solidFill>
                  <a:srgbClr val="F9C7D5"/>
                </a:solidFill>
                <a:latin typeface="Arial" charset="0"/>
              </a:rPr>
              <a:pPr/>
              <a:t>44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Cox/Maze III</a:t>
            </a:r>
          </a:p>
          <a:p>
            <a:pPr lvl="1"/>
            <a:r>
              <a:rPr lang="en-US" smtClean="0"/>
              <a:t>73 – 80% success</a:t>
            </a:r>
          </a:p>
          <a:p>
            <a:pPr lvl="2"/>
            <a:r>
              <a:rPr lang="en-US" smtClean="0"/>
              <a:t>Off anti-arrhythmic medications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Higher incidence of complications</a:t>
            </a:r>
          </a:p>
          <a:p>
            <a:pPr lvl="2"/>
            <a:r>
              <a:rPr lang="en-US" smtClean="0"/>
              <a:t>10.7 – 13.9%</a:t>
            </a:r>
          </a:p>
          <a:p>
            <a:pPr lvl="2"/>
            <a:r>
              <a:rPr lang="en-US" smtClean="0"/>
              <a:t>8 – 23% needed a pacemaker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Complex, Difficult, Risks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Surgical Ablation of Atrial Fibrillation</a:t>
            </a:r>
          </a:p>
        </p:txBody>
      </p:sp>
      <p:sp>
        <p:nvSpPr>
          <p:cNvPr id="1198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5D3FAD-9CE1-43E2-B8C6-8E1A6F47EE4D}" type="slidenum">
              <a:rPr>
                <a:solidFill>
                  <a:srgbClr val="F9C7D5"/>
                </a:solidFill>
                <a:latin typeface="Arial" charset="0"/>
              </a:rPr>
              <a:pPr/>
              <a:t>45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119811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Replace “Cut-and-Sew” with linear ablation</a:t>
            </a:r>
          </a:p>
        </p:txBody>
      </p:sp>
      <p:pic>
        <p:nvPicPr>
          <p:cNvPr id="119812" name="Picture 6" descr="Isolator Synergy Ablation Clam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9713" y="3795713"/>
            <a:ext cx="62769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7" descr="LA Cox IV.jpg"/>
          <p:cNvPicPr>
            <a:picLocks noChangeAspect="1"/>
          </p:cNvPicPr>
          <p:nvPr/>
        </p:nvPicPr>
        <p:blipFill>
          <a:blip r:embed="rId4"/>
          <a:srcRect l="20470" r="19720" b="2609"/>
          <a:stretch>
            <a:fillRect/>
          </a:stretch>
        </p:blipFill>
        <p:spPr bwMode="auto">
          <a:xfrm>
            <a:off x="479425" y="2292350"/>
            <a:ext cx="31496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Surgical Ablation of Atrial Fibrillation</a:t>
            </a:r>
          </a:p>
        </p:txBody>
      </p:sp>
      <p:sp>
        <p:nvSpPr>
          <p:cNvPr id="1218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8AAD74-5A93-4BD8-BAE8-7D44832700CE}" type="slidenum">
              <a:rPr>
                <a:solidFill>
                  <a:srgbClr val="F9C7D5"/>
                </a:solidFill>
                <a:latin typeface="Arial" charset="0"/>
              </a:rPr>
              <a:pPr/>
              <a:t>46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Cox/Maze IV</a:t>
            </a:r>
          </a:p>
          <a:p>
            <a:pPr lvl="1"/>
            <a:r>
              <a:rPr lang="en-US" smtClean="0"/>
              <a:t>78% sinus Rhythm off anti-arrhythmic meds</a:t>
            </a:r>
          </a:p>
          <a:p>
            <a:pPr lvl="1"/>
            <a:r>
              <a:rPr lang="en-US" sz="2400" smtClean="0"/>
              <a:t>No difference from Cox/Maze III in freedom from AF</a:t>
            </a:r>
          </a:p>
          <a:p>
            <a:pPr lvl="1"/>
            <a:r>
              <a:rPr lang="en-US" smtClean="0"/>
              <a:t>Complications 11%</a:t>
            </a:r>
          </a:p>
          <a:p>
            <a:pPr lvl="1"/>
            <a:r>
              <a:rPr lang="en-US" smtClean="0"/>
              <a:t>Pacemakers 9% post-operatively</a:t>
            </a:r>
          </a:p>
          <a:p>
            <a:pPr lvl="1"/>
            <a:r>
              <a:rPr lang="en-US" smtClean="0"/>
              <a:t>No difference in paroxysmal vs. persistent or longstanding persistent (p=0.378)</a:t>
            </a:r>
          </a:p>
          <a:p>
            <a:pPr lvl="1"/>
            <a:r>
              <a:rPr lang="en-US" smtClean="0"/>
              <a:t>Predictors of recurrence were absence of a box lesion set, increasing left atrial diameter, and early post-operative arrhythmias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Surgical Ablation of Atrial Fibrillation</a:t>
            </a:r>
          </a:p>
        </p:txBody>
      </p:sp>
      <p:sp>
        <p:nvSpPr>
          <p:cNvPr id="1239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0E13F8-5028-42A1-8D38-6BF50FCBB799}" type="slidenum">
              <a:rPr>
                <a:solidFill>
                  <a:srgbClr val="F9C7D5"/>
                </a:solidFill>
                <a:latin typeface="Arial" charset="0"/>
              </a:rPr>
              <a:pPr/>
              <a:t>47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  <a:p>
            <a:pPr lvl="1"/>
            <a:r>
              <a:rPr lang="en-US" smtClean="0"/>
              <a:t>Need more multicenter clinical trials with uniform definitions and follow-up</a:t>
            </a:r>
          </a:p>
          <a:p>
            <a:pPr lvl="1"/>
            <a:r>
              <a:rPr lang="en-US" smtClean="0"/>
              <a:t>Good long-term results</a:t>
            </a:r>
          </a:p>
          <a:p>
            <a:pPr lvl="1"/>
            <a:r>
              <a:rPr lang="en-US" smtClean="0"/>
              <a:t>Consider for </a:t>
            </a:r>
            <a:r>
              <a:rPr lang="en-US" b="1" u="sng" smtClean="0"/>
              <a:t>ALL</a:t>
            </a:r>
            <a:r>
              <a:rPr lang="en-US" smtClean="0"/>
              <a:t> patients with symptomatic AF undergoing other cardiac surgery</a:t>
            </a:r>
          </a:p>
          <a:p>
            <a:pPr lvl="1"/>
            <a:r>
              <a:rPr lang="en-US" smtClean="0"/>
              <a:t>Stand-alone surgical ablation is </a:t>
            </a:r>
            <a:r>
              <a:rPr lang="en-US" u="sng" smtClean="0"/>
              <a:t>not</a:t>
            </a:r>
            <a:r>
              <a:rPr lang="en-US" smtClean="0"/>
              <a:t> recommended prior to initiation of anti-arrhythmic drug therapy</a:t>
            </a:r>
          </a:p>
          <a:p>
            <a:pPr lvl="1"/>
            <a:r>
              <a:rPr lang="en-US" smtClean="0"/>
              <a:t>PVI with connection to MV annulus</a:t>
            </a:r>
          </a:p>
          <a:p>
            <a:pPr lvl="1"/>
            <a:r>
              <a:rPr lang="en-US" smtClean="0"/>
              <a:t>Bi-Atrial procedure for those with persistent and longstanding persistent AF</a:t>
            </a:r>
          </a:p>
          <a:p>
            <a:pPr lvl="1"/>
            <a:r>
              <a:rPr lang="en-US" smtClean="0"/>
              <a:t>Complete occlusion of LAA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Device Therapy for Atrial Fibrillation</a:t>
            </a:r>
          </a:p>
        </p:txBody>
      </p:sp>
      <p:sp>
        <p:nvSpPr>
          <p:cNvPr id="1259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F16717-A18D-4F9E-AAF5-C6E88CE1D562}" type="slidenum">
              <a:rPr>
                <a:solidFill>
                  <a:srgbClr val="F9C7D5"/>
                </a:solidFill>
                <a:latin typeface="Arial" charset="0"/>
              </a:rPr>
              <a:pPr/>
              <a:t>48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12595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125956" name="Picture 6" descr="cartoon pacemaker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63" y="1011238"/>
            <a:ext cx="5334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Device Therapy for Atrial Fibrillation</a:t>
            </a:r>
          </a:p>
        </p:txBody>
      </p:sp>
      <p:sp>
        <p:nvSpPr>
          <p:cNvPr id="1269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B3F422-8C70-4AEA-A5DB-16B65160E711}" type="slidenum">
              <a:rPr>
                <a:solidFill>
                  <a:srgbClr val="F9C7D5"/>
                </a:solidFill>
                <a:latin typeface="Arial" charset="0"/>
              </a:rPr>
              <a:pPr/>
              <a:t>49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126979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Pacemakers/ICD do not “cure” atrial fibrillation</a:t>
            </a:r>
          </a:p>
          <a:p>
            <a:endParaRPr lang="en-US" smtClean="0"/>
          </a:p>
          <a:p>
            <a:r>
              <a:rPr lang="en-US" smtClean="0"/>
              <a:t>Patients with atrial fibrillation have sick sinus syndrome by association</a:t>
            </a:r>
          </a:p>
          <a:p>
            <a:endParaRPr lang="en-US" smtClean="0"/>
          </a:p>
          <a:p>
            <a:r>
              <a:rPr lang="en-US" smtClean="0"/>
              <a:t>Helpful in Tachy-Brady Syndrome</a:t>
            </a:r>
          </a:p>
          <a:p>
            <a:pPr lvl="1"/>
            <a:r>
              <a:rPr lang="en-US" smtClean="0"/>
              <a:t>All “Types” of AF, including Permanent AF</a:t>
            </a:r>
          </a:p>
          <a:p>
            <a:endParaRPr lang="en-US" smtClean="0"/>
          </a:p>
          <a:p>
            <a:r>
              <a:rPr lang="en-US" smtClean="0"/>
              <a:t>AV nodal ablation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Atrial Fibrillation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C5BABB-AB4A-475A-A1E8-6B80AD038C9F}" type="slidenum">
              <a:rPr>
                <a:solidFill>
                  <a:srgbClr val="F9C7D5"/>
                </a:solidFill>
                <a:latin typeface="Arial" charset="0"/>
              </a:rPr>
              <a:pPr/>
              <a:t>5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Most common arrhythmia in clinical practice</a:t>
            </a:r>
          </a:p>
        </p:txBody>
      </p:sp>
      <p:pic>
        <p:nvPicPr>
          <p:cNvPr id="27652" name="Picture 6" descr="United-States-Ma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263" y="2257425"/>
            <a:ext cx="6584950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ri-states ma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4138" y="2249488"/>
            <a:ext cx="15621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Device Therapy for Atrial Fibrillation</a:t>
            </a:r>
          </a:p>
        </p:txBody>
      </p:sp>
      <p:sp>
        <p:nvSpPr>
          <p:cNvPr id="1290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DA8EB5-48A3-4522-9976-E38A8BEF39EA}" type="slidenum">
              <a:rPr>
                <a:solidFill>
                  <a:srgbClr val="F9C7D5"/>
                </a:solidFill>
                <a:latin typeface="Arial" charset="0"/>
              </a:rPr>
              <a:pPr/>
              <a:t>50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AV Nodal Ablation</a:t>
            </a:r>
          </a:p>
          <a:p>
            <a:pPr lvl="1">
              <a:defRPr/>
            </a:pPr>
            <a:r>
              <a:rPr lang="en-US" dirty="0" smtClean="0"/>
              <a:t>Ablate and Pace</a:t>
            </a:r>
          </a:p>
          <a:p>
            <a:pPr lvl="2">
              <a:defRPr/>
            </a:pPr>
            <a:r>
              <a:rPr lang="en-US" dirty="0" smtClean="0"/>
              <a:t>Rapid heart rates </a:t>
            </a:r>
            <a:endParaRPr lang="en-US" dirty="0"/>
          </a:p>
          <a:p>
            <a:pPr marL="914400" lvl="2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despite max Rx</a:t>
            </a:r>
          </a:p>
          <a:p>
            <a:pPr lvl="2">
              <a:defRPr/>
            </a:pPr>
            <a:r>
              <a:rPr lang="en-US" dirty="0" smtClean="0"/>
              <a:t>Often yields remarkable</a:t>
            </a:r>
          </a:p>
          <a:p>
            <a:pPr marL="914400" lvl="2" indent="0">
              <a:buFont typeface="Wingdings" pitchFamily="2" charset="2"/>
              <a:buNone/>
              <a:defRPr/>
            </a:pPr>
            <a:r>
              <a:rPr lang="en-US" dirty="0" smtClean="0"/>
              <a:t>   symptom relief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Growing concern for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   chronic RV pacing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BiV Pacing</a:t>
            </a:r>
          </a:p>
        </p:txBody>
      </p:sp>
      <p:pic>
        <p:nvPicPr>
          <p:cNvPr id="129028" name="Picture 1"/>
          <p:cNvPicPr>
            <a:picLocks noChangeAspect="1"/>
          </p:cNvPicPr>
          <p:nvPr/>
        </p:nvPicPr>
        <p:blipFill>
          <a:blip r:embed="rId2"/>
          <a:srcRect l="18217" t="9335" r="16667" b="5190"/>
          <a:stretch>
            <a:fillRect/>
          </a:stretch>
        </p:blipFill>
        <p:spPr bwMode="auto">
          <a:xfrm>
            <a:off x="5040313" y="1541463"/>
            <a:ext cx="366871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130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D11B2-C784-4817-8F89-6F0CC3707E5A}" type="slidenum">
              <a:rPr>
                <a:solidFill>
                  <a:srgbClr val="F9C7D5"/>
                </a:solidFill>
                <a:latin typeface="Arial" charset="0"/>
              </a:rPr>
              <a:pPr/>
              <a:t>51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130051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Atrial Fibrillation is prevalent and affecting more people every year</a:t>
            </a:r>
          </a:p>
          <a:p>
            <a:endParaRPr lang="en-US" smtClean="0"/>
          </a:p>
          <a:p>
            <a:r>
              <a:rPr lang="en-US" smtClean="0"/>
              <a:t>Continuous evolution of understanding causes</a:t>
            </a:r>
          </a:p>
          <a:p>
            <a:endParaRPr lang="en-US" smtClean="0"/>
          </a:p>
          <a:p>
            <a:r>
              <a:rPr lang="en-US" smtClean="0"/>
              <a:t>Continuous evolution in treatment strategies, becoming more tailored to one’s AF “Type”</a:t>
            </a:r>
          </a:p>
          <a:p>
            <a:endParaRPr lang="en-US" smtClean="0"/>
          </a:p>
          <a:p>
            <a:r>
              <a:rPr lang="en-US" smtClean="0"/>
              <a:t>Toddler stages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Unanswered Questions</a:t>
            </a:r>
          </a:p>
        </p:txBody>
      </p:sp>
      <p:sp>
        <p:nvSpPr>
          <p:cNvPr id="131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1A0171-E7AE-4FD0-9283-D8644C239EB4}" type="slidenum">
              <a:rPr>
                <a:solidFill>
                  <a:srgbClr val="F9C7D5"/>
                </a:solidFill>
                <a:latin typeface="Arial" charset="0"/>
              </a:rPr>
              <a:pPr/>
              <a:t>52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What if I failed catheter ablation?</a:t>
            </a:r>
          </a:p>
          <a:p>
            <a:pPr lvl="1"/>
            <a:r>
              <a:rPr lang="en-US" smtClean="0"/>
              <a:t>No head-to-head comparisons</a:t>
            </a:r>
          </a:p>
          <a:p>
            <a:r>
              <a:rPr lang="en-US" smtClean="0"/>
              <a:t>What are the comparative success rates of various ablative techniques in differing patient populations, particularly persistent and longstanding persistent AF?</a:t>
            </a:r>
          </a:p>
          <a:p>
            <a:r>
              <a:rPr lang="en-US" smtClean="0"/>
              <a:t>Is there an acceptable rationale for ablation applied as first line therapy for AF?</a:t>
            </a:r>
          </a:p>
          <a:p>
            <a:r>
              <a:rPr lang="en-US" smtClean="0"/>
              <a:t>What are the very long-term outcomes (&gt; 5 years) of catheter and surgical AF ablation?</a:t>
            </a:r>
          </a:p>
          <a:p>
            <a:r>
              <a:rPr lang="en-US" smtClean="0"/>
              <a:t>What “new” technology is on the horizon and how will this affect outcomes?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14" descr="scalpe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88" y="2314575"/>
            <a:ext cx="2789237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2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Evolution of AF Treatment</a:t>
            </a:r>
          </a:p>
        </p:txBody>
      </p:sp>
      <p:sp>
        <p:nvSpPr>
          <p:cNvPr id="133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6AB9C-C428-4AB2-88E5-06022B685E28}" type="slidenum">
              <a:rPr>
                <a:solidFill>
                  <a:srgbClr val="F9C7D5"/>
                </a:solidFill>
                <a:latin typeface="Arial" charset="0"/>
              </a:rPr>
              <a:pPr/>
              <a:t>53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133124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7" name="Picture 6" descr="4 mm ti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0538" y="1863725"/>
            <a:ext cx="27432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rrigat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949450"/>
            <a:ext cx="28575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-top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9713" y="1933575"/>
            <a:ext cx="29781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iose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0013" y="1835150"/>
            <a:ext cx="3754437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ryo ballo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9575" y="1657350"/>
            <a:ext cx="310356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solator Synergy Ablation Clamp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5138" y="2173288"/>
            <a:ext cx="54070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arto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09850" y="1697038"/>
            <a:ext cx="3486150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arto activatio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1517650"/>
            <a:ext cx="4662488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tereotaxis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73225" y="1484313"/>
            <a:ext cx="626586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robotic systems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20850" y="1073150"/>
            <a:ext cx="6230938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rcRect l="15819" t="11023" r="24472" b="2951"/>
          <a:stretch>
            <a:fillRect/>
          </a:stretch>
        </p:blipFill>
        <p:spPr bwMode="auto">
          <a:xfrm>
            <a:off x="2389188" y="4024313"/>
            <a:ext cx="500062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134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6C9F34-7A95-4CED-BBC9-E01CE65A1349}" type="slidenum">
              <a:rPr>
                <a:solidFill>
                  <a:srgbClr val="F9C7D5"/>
                </a:solidFill>
                <a:latin typeface="Arial" charset="0"/>
              </a:rPr>
              <a:pPr/>
              <a:t>54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134147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13414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525" y="696913"/>
            <a:ext cx="55340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Atrial Fibrillation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B038A-B537-4766-8578-85E1ECD4EF8D}" type="slidenum">
              <a:rPr>
                <a:solidFill>
                  <a:srgbClr val="F9C7D5"/>
                </a:solidFill>
                <a:latin typeface="Arial" charset="0"/>
              </a:rPr>
              <a:pPr/>
              <a:t>6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29699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29700" name="Picture 7" descr="aging population.gif"/>
          <p:cNvPicPr>
            <a:picLocks noChangeAspect="1"/>
          </p:cNvPicPr>
          <p:nvPr/>
        </p:nvPicPr>
        <p:blipFill>
          <a:blip r:embed="rId3"/>
          <a:srcRect b="22334"/>
          <a:stretch>
            <a:fillRect/>
          </a:stretch>
        </p:blipFill>
        <p:spPr bwMode="auto">
          <a:xfrm>
            <a:off x="668338" y="1096963"/>
            <a:ext cx="7975600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Atrial Fibrillation</a:t>
            </a: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20CF0B-BFA6-4198-8EF7-17EE880BF642}" type="slidenum">
              <a:rPr>
                <a:solidFill>
                  <a:srgbClr val="F9C7D5"/>
                </a:solidFill>
                <a:latin typeface="Arial" charset="0"/>
              </a:rPr>
              <a:pPr/>
              <a:t>7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31747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6600" y="1085850"/>
            <a:ext cx="5461000" cy="506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rot="16200000" flipV="1">
            <a:off x="2448719" y="2659856"/>
            <a:ext cx="592138" cy="3524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rot="16200000" flipH="1">
            <a:off x="2346325" y="3743325"/>
            <a:ext cx="568325" cy="4413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rot="10800000">
            <a:off x="5573713" y="2173288"/>
            <a:ext cx="790575" cy="1968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4586288" y="4035425"/>
            <a:ext cx="831850" cy="3397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dollar sig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450" y="2044700"/>
            <a:ext cx="221932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Placeholder 7"/>
          <p:cNvSpPr>
            <a:spLocks noGrp="1"/>
          </p:cNvSpPr>
          <p:nvPr>
            <p:ph type="body" idx="1"/>
          </p:nvPr>
        </p:nvSpPr>
        <p:spPr>
          <a:xfrm>
            <a:off x="457200" y="1311275"/>
            <a:ext cx="4040188" cy="639763"/>
          </a:xfrm>
        </p:spPr>
        <p:txBody>
          <a:bodyPr/>
          <a:lstStyle/>
          <a:p>
            <a:r>
              <a:rPr lang="en-US" smtClean="0"/>
              <a:t>Modifiable</a:t>
            </a:r>
          </a:p>
        </p:txBody>
      </p:sp>
      <p:sp>
        <p:nvSpPr>
          <p:cNvPr id="33794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51038"/>
            <a:ext cx="4040188" cy="3951287"/>
          </a:xfrm>
        </p:spPr>
        <p:txBody>
          <a:bodyPr/>
          <a:lstStyle/>
          <a:p>
            <a:r>
              <a:rPr lang="en-US" smtClean="0"/>
              <a:t>Obesity</a:t>
            </a:r>
          </a:p>
          <a:p>
            <a:r>
              <a:rPr lang="en-US" smtClean="0"/>
              <a:t>Sleep Apnea</a:t>
            </a:r>
          </a:p>
          <a:p>
            <a:r>
              <a:rPr lang="en-US" smtClean="0"/>
              <a:t>Alcohol – “Holiday Heart”</a:t>
            </a:r>
          </a:p>
          <a:p>
            <a:r>
              <a:rPr lang="en-US" smtClean="0"/>
              <a:t>HTN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r>
              <a:rPr lang="en-US" b="1" smtClean="0"/>
              <a:t>Medical conditions</a:t>
            </a:r>
            <a:endParaRPr lang="en-US" smtClean="0"/>
          </a:p>
          <a:p>
            <a:r>
              <a:rPr lang="en-US" smtClean="0"/>
              <a:t>Diabetes</a:t>
            </a:r>
          </a:p>
          <a:p>
            <a:r>
              <a:rPr lang="en-US" smtClean="0"/>
              <a:t>Thyroid Disease</a:t>
            </a:r>
          </a:p>
          <a:p>
            <a:r>
              <a:rPr lang="en-US" smtClean="0"/>
              <a:t>Structural Heart Disease</a:t>
            </a:r>
          </a:p>
          <a:p>
            <a:r>
              <a:rPr lang="en-US" smtClean="0"/>
              <a:t>COPD / PTE</a:t>
            </a:r>
          </a:p>
        </p:txBody>
      </p:sp>
      <p:sp>
        <p:nvSpPr>
          <p:cNvPr id="33795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311275"/>
            <a:ext cx="4041775" cy="639763"/>
          </a:xfrm>
        </p:spPr>
        <p:txBody>
          <a:bodyPr/>
          <a:lstStyle/>
          <a:p>
            <a:r>
              <a:rPr lang="en-US" smtClean="0"/>
              <a:t>Non-Modifiable</a:t>
            </a:r>
          </a:p>
        </p:txBody>
      </p:sp>
      <p:sp>
        <p:nvSpPr>
          <p:cNvPr id="33796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951038"/>
            <a:ext cx="4041775" cy="3951287"/>
          </a:xfrm>
        </p:spPr>
        <p:txBody>
          <a:bodyPr/>
          <a:lstStyle/>
          <a:p>
            <a:r>
              <a:rPr lang="en-US" smtClean="0"/>
              <a:t>Genetic disorders</a:t>
            </a:r>
          </a:p>
          <a:p>
            <a:r>
              <a:rPr lang="en-US" smtClean="0"/>
              <a:t>Age</a:t>
            </a:r>
          </a:p>
          <a:p>
            <a:r>
              <a:rPr lang="en-US" smtClean="0"/>
              <a:t>Sex – Male</a:t>
            </a:r>
          </a:p>
          <a:p>
            <a:r>
              <a:rPr lang="en-US" smtClean="0"/>
              <a:t>Tall stature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Pericarditis/Myocarditis</a:t>
            </a:r>
          </a:p>
          <a:p>
            <a:r>
              <a:rPr lang="en-US" smtClean="0"/>
              <a:t>Surgery</a:t>
            </a:r>
          </a:p>
          <a:p>
            <a:r>
              <a:rPr lang="en-US" smtClean="0"/>
              <a:t>Other Arrhythmias</a:t>
            </a:r>
          </a:p>
          <a:p>
            <a:r>
              <a:rPr lang="en-US" smtClean="0"/>
              <a:t>MI</a:t>
            </a:r>
          </a:p>
        </p:txBody>
      </p:sp>
      <p:sp>
        <p:nvSpPr>
          <p:cNvPr id="337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Risk Factors for AF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556375"/>
            <a:ext cx="482600" cy="233363"/>
          </a:xfrm>
          <a:noFill/>
        </p:spPr>
        <p:txBody>
          <a:bodyPr/>
          <a:lstStyle/>
          <a:p>
            <a:fld id="{30E60E01-7FE1-455A-97D8-A082A14A417A}" type="slidenum">
              <a:rPr>
                <a:solidFill>
                  <a:srgbClr val="F9C7D5"/>
                </a:solidFill>
                <a:latin typeface="Arial" charset="0"/>
              </a:rPr>
              <a:pPr/>
              <a:t>8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792162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  <a:cs typeface="Arial" charset="0"/>
              </a:rPr>
              <a:t>“Types”</a:t>
            </a: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0B1462-9CD4-4A6E-AEA6-93DDA7CE2246}" type="slidenum">
              <a:rPr>
                <a:solidFill>
                  <a:srgbClr val="F9C7D5"/>
                </a:solidFill>
                <a:latin typeface="Arial" charset="0"/>
              </a:rPr>
              <a:pPr/>
              <a:t>9</a:t>
            </a:fld>
            <a:endParaRPr>
              <a:solidFill>
                <a:srgbClr val="F9C7D5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smtClean="0"/>
              <a:t>Paroxysmal AF</a:t>
            </a:r>
          </a:p>
          <a:p>
            <a:pPr lvl="1"/>
            <a:r>
              <a:rPr lang="en-US" smtClean="0"/>
              <a:t>Recurrent AF (≥ 2 episodes) that terminates spontaneously within 7 days</a:t>
            </a:r>
          </a:p>
          <a:p>
            <a:pPr lvl="2"/>
            <a:r>
              <a:rPr lang="en-US" smtClean="0"/>
              <a:t>Episodes ≤ 48 hours duration that are terminated with electrical or pharmacologic cardioversion</a:t>
            </a:r>
          </a:p>
          <a:p>
            <a:endParaRPr lang="en-US" smtClean="0"/>
          </a:p>
          <a:p>
            <a:r>
              <a:rPr lang="en-US" b="1" smtClean="0"/>
              <a:t>Persistent AF</a:t>
            </a:r>
          </a:p>
          <a:p>
            <a:pPr lvl="1"/>
            <a:r>
              <a:rPr lang="en-US" smtClean="0"/>
              <a:t>Continuous AF that is sustained beyond 7 days</a:t>
            </a:r>
          </a:p>
          <a:p>
            <a:pPr lvl="2"/>
            <a:r>
              <a:rPr lang="en-US" smtClean="0"/>
              <a:t>Episodes ≥ 48 hours but &lt; 7 days that are terminated with electrical or pharmacologic cardioversion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mmunity Templat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SUMC color theme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Community Template Uses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Title line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Title line - no logo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Title Only&amp;quot;&quot;/&gt;&lt;property id=&quot;20307&quot; value=&quot;272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 - &amp;quot;Two Content Layout&amp;quot;&quot;/&gt;&lt;property id=&quot;20307&quot; value=&quot;270&quot;/&gt;&lt;/object&gt;&lt;object type=&quot;3&quot; unique_id=&quot;10012&quot;&gt;&lt;property id=&quot;20148&quot; value=&quot;5&quot;/&gt;&lt;property id=&quot;20300&quot; value=&quot;Slide 9 - &amp;quot;Comparison Layout&amp;quot;&quot;/&gt;&lt;property id=&quot;20307&quot; value=&quot;271&quot;/&gt;&lt;/object&gt;&lt;object type=&quot;3&quot; unique_id=&quot;10013&quot;&gt;&lt;property id=&quot;20148&quot; value=&quot;5&quot;/&gt;&lt;property id=&quot;20300&quot; value=&quot;Slide 10 - &amp;quot;Bar Chart&amp;quot;&quot;/&gt;&lt;property id=&quot;20307&quot; value=&quot;262&quot;/&gt;&lt;/object&gt;&lt;object type=&quot;3&quot; unique_id=&quot;10014&quot;&gt;&lt;property id=&quot;20148&quot; value=&quot;5&quot;/&gt;&lt;property id=&quot;20300&quot; value=&quot;Slide 11 - &amp;quot;Pie Chart&amp;quot;&quot;/&gt;&lt;property id=&quot;20307&quot; value=&quot;263&quot;/&gt;&lt;/object&gt;&lt;object type=&quot;3&quot; unique_id=&quot;10015&quot;&gt;&lt;property id=&quot;20148&quot; value=&quot;5&quot;/&gt;&lt;property id=&quot;20300&quot; value=&quot;Slide 12 - &amp;quot;Bar Chart with Secondary Axis Line&amp;quot;&quot;/&gt;&lt;property id=&quot;20307&quot; value=&quot;264&quot;/&gt;&lt;/object&gt;&lt;object type=&quot;3&quot; unique_id=&quot;10016&quot;&gt;&lt;property id=&quot;20148&quot; value=&quot;5&quot;/&gt;&lt;property id=&quot;20300&quot; value=&quot;Slide 13 - &amp;quot;Line Chart&amp;quot;&quot;/&gt;&lt;property id=&quot;20307&quot; value=&quot;265&quot;/&gt;&lt;/object&gt;&lt;object type=&quot;3&quot; unique_id=&quot;10017&quot;&gt;&lt;property id=&quot;20148&quot; value=&quot;5&quot;/&gt;&lt;property id=&quot;20300&quot; value=&quot;Slide 14 - &amp;quot;Line Chart&amp;quot;&quot;/&gt;&lt;property id=&quot;20307&quot; value=&quot;266&quot;/&gt;&lt;/object&gt;&lt;object type=&quot;3&quot; unique_id=&quot;10018&quot;&gt;&lt;property id=&quot;20148&quot; value=&quot;5&quot;/&gt;&lt;property id=&quot;20300&quot; value=&quot;Slide 15 - &amp;quot;Organizational Chart&amp;quot;&quot;/&gt;&lt;property id=&quot;20307&quot; value=&quot;267&quot;/&gt;&lt;/object&gt;&lt;object type=&quot;3&quot; unique_id=&quot;10019&quot;&gt;&lt;property id=&quot;20148&quot; value=&quot;5&quot;/&gt;&lt;property id=&quot;20300&quot; value=&quot;Slide 16 - &amp;quot;Table&amp;quot;&quot;/&gt;&lt;property id=&quot;20307&quot; value=&quot;268&quot;/&gt;&lt;/object&gt;&lt;object type=&quot;3&quot; unique_id=&quot;10020&quot;&gt;&lt;property id=&quot;20148&quot; value=&quot;5&quot;/&gt;&lt;property id=&quot;20300&quot; value=&quot;Slide 17 - &amp;quot;General Table&amp;quot;&quot;/&gt;&lt;property id=&quot;20307&quot; value=&quot;269&quot;/&gt;&lt;/object&gt;&lt;object type=&quot;3&quot; unique_id=&quot;10021&quot;&gt;&lt;property id=&quot;20148&quot; value=&quot;5&quot;/&gt;&lt;property id=&quot;20300&quot; value=&quot;Slide 18&quot;/&gt;&lt;property id=&quot;20307&quot; value=&quot;317&quot;/&gt;&lt;/object&gt;&lt;object type=&quot;3&quot; unique_id=&quot;10022&quot;&gt;&lt;property id=&quot;20148&quot; value=&quot;5&quot;/&gt;&lt;property id=&quot;20300&quot; value=&quot;Slide 19&quot;/&gt;&lt;property id=&quot;20307&quot; value=&quot;322&quot;/&gt;&lt;/object&gt;&lt;object type=&quot;3&quot; unique_id=&quot;10023&quot;&gt;&lt;property id=&quot;20148&quot; value=&quot;5&quot;/&gt;&lt;property id=&quot;20300&quot; value=&quot;Slide 20&quot;/&gt;&lt;property id=&quot;20307&quot; value=&quot;324&quot;/&gt;&lt;/object&gt;&lt;object type=&quot;3&quot; unique_id=&quot;10024&quot;&gt;&lt;property id=&quot;20148&quot; value=&quot;5&quot;/&gt;&lt;property id=&quot;20300&quot; value=&quot;Slide 21&quot;/&gt;&lt;property id=&quot;20307&quot; value=&quot;290&quot;/&gt;&lt;/object&gt;&lt;object type=&quot;3&quot; unique_id=&quot;10025&quot;&gt;&lt;property id=&quot;20148&quot; value=&quot;5&quot;/&gt;&lt;property id=&quot;20300&quot; value=&quot;Slide 22 - &amp;quot;National presence&amp;quot;&quot;/&gt;&lt;property id=&quot;20307&quot; value=&quot;325&quot;/&gt;&lt;/object&gt;&lt;object type=&quot;3&quot; unique_id=&quot;10026&quot;&gt;&lt;property id=&quot;20148&quot; value=&quot;5&quot;/&gt;&lt;property id=&quot;20300&quot; value=&quot;Slide 23 - &amp;quot;Magnet&amp;quot;&quot;/&gt;&lt;property id=&quot;20307&quot; value=&quot;291&quot;/&gt;&lt;/object&gt;&lt;object type=&quot;3&quot; unique_id=&quot;10027&quot;&gt;&lt;property id=&quot;20148&quot; value=&quot;5&quot;/&gt;&lt;property id=&quot;20300&quot; value=&quot;Slide 24 - &amp;quot;Key Result Areas&amp;quot;&quot;/&gt;&lt;property id=&quot;20307&quot; value=&quot;292&quot;/&gt;&lt;/object&gt;&lt;object type=&quot;3&quot; unique_id=&quot;10028&quot;&gt;&lt;property id=&quot;20148&quot; value=&quot;5&quot;/&gt;&lt;property id=&quot;20300&quot; value=&quot;Slide 25 - &amp;quot;Mission,&amp;#x0D;&amp;#x0A;Vision &amp;amp;&amp;#x0D;&amp;#x0A;Values&amp;quot;&quot;/&gt;&lt;property id=&quot;20307&quot; value=&quot;319&quot;/&gt;&lt;/object&gt;&lt;object type=&quot;3&quot; unique_id=&quot;10029&quot;&gt;&lt;property id=&quot;20148&quot; value=&quot;5&quot;/&gt;&lt;property id=&quot;20300&quot; value=&quot;Slide 26 - &amp;quot;Medical Center &amp;quot;&quot;/&gt;&lt;property id=&quot;20307&quot; value=&quot;298&quot;/&gt;&lt;/object&gt;&lt;object type=&quot;3&quot; unique_id=&quot;10030&quot;&gt;&lt;property id=&quot;20148&quot; value=&quot;5&quot;/&gt;&lt;property id=&quot;20300&quot; value=&quot;Slide 27 - &amp;quot;OSU Medical Center &amp;quot;&quot;/&gt;&lt;property id=&quot;20307&quot; value=&quot;293&quot;/&gt;&lt;/object&gt;&lt;object type=&quot;3&quot; unique_id=&quot;10031&quot;&gt;&lt;property id=&quot;20148&quot; value=&quot;5&quot;/&gt;&lt;property id=&quot;20300&quot; value=&quot;Slide 28 - &amp;quot;Strategic&amp;#x0D;&amp;#x0A;goals&amp;quot;&quot;/&gt;&lt;property id=&quot;20307&quot; value=&quot;320&quot;/&gt;&lt;/object&gt;&lt;object type=&quot;3&quot; unique_id=&quot;10032&quot;&gt;&lt;property id=&quot;20148&quot; value=&quot;5&quot;/&gt;&lt;property id=&quot;20300&quot; value=&quot;Slide 29 - &amp;quot;Last year’s State of the Medical Center Address&amp;quot;&quot;/&gt;&lt;property id=&quot;20307&quot; value=&quot;321&quot;/&gt;&lt;/object&gt;&lt;object type=&quot;3&quot; unique_id=&quot;10033&quot;&gt;&lt;property id=&quot;20148&quot; value=&quot;5&quot;/&gt;&lt;property id=&quot;20300&quot; value=&quot;Slide 30 - &amp;quot;Medical Center Goals&amp;quot;&quot;/&gt;&lt;property id=&quot;20307&quot; value=&quot;294&quot;/&gt;&lt;/object&gt;&lt;object type=&quot;3&quot; unique_id=&quot;10034&quot;&gt;&lt;property id=&quot;20148&quot; value=&quot;5&quot;/&gt;&lt;property id=&quot;20300&quot; value=&quot;Slide 31 - &amp;quot;One University&amp;quot;&quot;/&gt;&lt;property id=&quot;20307&quot; value=&quot;295&quot;/&gt;&lt;/object&gt;&lt;object type=&quot;3&quot; unique_id=&quot;10035&quot;&gt;&lt;property id=&quot;20148&quot; value=&quot;5&quot;/&gt;&lt;property id=&quot;20300&quot; value=&quot;Slide 32 - &amp;quot;One University&amp;quot;&quot;/&gt;&lt;property id=&quot;20307&quot; value=&quot;318&quot;/&gt;&lt;/object&gt;&lt;object type=&quot;3&quot; unique_id=&quot;10036&quot;&gt;&lt;property id=&quot;20148&quot; value=&quot;5&quot;/&gt;&lt;property id=&quot;20300&quot; value=&quot;Slide 33 - &amp;quot;U.S.News &amp;amp; World Report’s Honor Roll&amp;quot;&quot;/&gt;&lt;property id=&quot;20307&quot; value=&quot;296&quot;/&gt;&lt;/object&gt;&lt;object type=&quot;3&quot; unique_id=&quot;10037&quot;&gt;&lt;property id=&quot;20148&quot; value=&quot;5&quot;/&gt;&lt;property id=&quot;20300&quot; value=&quot;Slide 34 - &amp;quot;Our Values&amp;quot;&quot;/&gt;&lt;property id=&quot;20307&quot; value=&quot;297&quot;/&gt;&lt;/object&gt;&lt;object type=&quot;3&quot; unique_id=&quot;10038&quot;&gt;&lt;property id=&quot;20148&quot; value=&quot;5&quot;/&gt;&lt;property id=&quot;20300&quot; value=&quot;Slide 35 - &amp;quot;Standard and &amp;#x0D;&amp;#x0A;Experimental Treatments for Malignant Gliomas&amp;quot;&quot;/&gt;&lt;property id=&quot;20307&quot; value=&quot;299&quot;/&gt;&lt;/object&gt;&lt;object type=&quot;3&quot; unique_id=&quot;10039&quot;&gt;&lt;property id=&quot;20148&quot; value=&quot;5&quot;/&gt;&lt;property id=&quot;20300&quot; value=&quot;Slide 36 - &amp;quot;Glioma: treatment &amp;amp; survival heterogeneity&amp;quot;&quot;/&gt;&lt;property id=&quot;20307&quot; value=&quot;300&quot;/&gt;&lt;/object&gt;&lt;object type=&quot;3&quot; unique_id=&quot;10040&quot;&gt;&lt;property id=&quot;20148&quot; value=&quot;5&quot;/&gt;&lt;property id=&quot;20300&quot; value=&quot;Slide 37&quot;/&gt;&lt;property id=&quot;20307&quot; value=&quot;301&quot;/&gt;&lt;/object&gt;&lt;object type=&quot;3&quot; unique_id=&quot;10041&quot;&gt;&lt;property id=&quot;20148&quot; value=&quot;5&quot;/&gt;&lt;property id=&quot;20300&quot; value=&quot;Slide 38&quot;/&gt;&lt;property id=&quot;20307&quot; value=&quot;303&quot;/&gt;&lt;/object&gt;&lt;object type=&quot;3&quot; unique_id=&quot;10042&quot;&gt;&lt;property id=&quot;20148&quot; value=&quot;5&quot;/&gt;&lt;property id=&quot;20300&quot; value=&quot;Slide 39 - &amp;quot;Conclusion 1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There was no difference in postoperative&amp;#x0D;&amp;#x0A;deficits between CS and GA craniotomies &amp;quot;&quot;/&gt;&lt;property id=&quot;20307&quot; value=&quot;304&quot;/&gt;&lt;/object&gt;&lt;object type=&quot;3&quot; unique_id=&quot;10044&quot;&gt;&lt;property id=&quot;20148&quot; value=&quot;5&quot;/&gt;&lt;property id=&quot;20300&quot; value=&quot;Slide 41 - &amp;quot;With CS, there is an average approximate reduction in LOS and Inpatient post-NICU expense&amp;quot;&quot;/&gt;&lt;property id=&quot;20307&quot; value=&quot;305&quot;/&gt;&lt;/object&gt;&lt;object type=&quot;3&quot; unique_id=&quot;10045&quot;&gt;&lt;property id=&quot;20148&quot; value=&quot;5&quot;/&gt;&lt;property id=&quot;20300&quot; value=&quot;Slide 42&quot;/&gt;&lt;property id=&quot;20307&quot; value=&quot;307&quot;/&gt;&lt;/object&gt;&lt;object type=&quot;3&quot; unique_id=&quot;10046&quot;&gt;&lt;property id=&quot;20148&quot; value=&quot;5&quot;/&gt;&lt;property id=&quot;20300&quot; value=&quot;Slide 43 - &amp;quot;Can we come up with a &amp;#x0D;&amp;#x0A;therapeutic for the glioma &amp;#x0D;&amp;#x0A;“stem-cell” like subpopulation?&amp;quot;&quot;/&gt;&lt;property id=&quot;20307&quot; value=&quot;308&quot;/&gt;&lt;/object&gt;&lt;object type=&quot;3&quot; unique_id=&quot;10047&quot;&gt;&lt;property id=&quot;20148&quot; value=&quot;5&quot;/&gt;&lt;property id=&quot;20300&quot; value=&quot;Slide 44 - &amp;quot;Conclusion 3&amp;quot;&quot;/&gt;&lt;property id=&quot;20307&quot; value=&quot;309&quot;/&gt;&lt;/object&gt;&lt;object type=&quot;3&quot; unique_id=&quot;10048&quot;&gt;&lt;property id=&quot;20148&quot; value=&quot;5&quot;/&gt;&lt;property id=&quot;20300&quot; value=&quot;Slide 45 - &amp;quot;Current Issues in Brain Tumor Treatment&amp;quot;&quot;/&gt;&lt;property id=&quot;20307&quot; value=&quot;316&quot;/&gt;&lt;/object&gt;&lt;object type=&quot;3&quot; unique_id=&quot;10049&quot;&gt;&lt;property id=&quot;20148&quot; value=&quot;5&quot;/&gt;&lt;property id=&quot;20300&quot; value=&quot;Slide 46 - &amp;quot;Current Issues in Brain Tumor Treatment&amp;quot;&quot;/&gt;&lt;property id=&quot;20307&quot; value=&quot;310&quot;/&gt;&lt;/object&gt;&lt;object type=&quot;3&quot; unique_id=&quot;10050&quot;&gt;&lt;property id=&quot;20148&quot; value=&quot;5&quot;/&gt;&lt;property id=&quot;20300&quot; value=&quot;Slide 47 - &amp;quot;Current Issues in Brain Tumor Treatment&amp;quot;&quot;/&gt;&lt;property id=&quot;20307&quot; value=&quot;311&quot;/&gt;&lt;/object&gt;&lt;object type=&quot;3&quot; unique_id=&quot;10051&quot;&gt;&lt;property id=&quot;20148&quot; value=&quot;5&quot;/&gt;&lt;property id=&quot;20300&quot; value=&quot;Slide 48 - &amp;quot;Intraop MRI with awake craniotomy&amp;quot;&quot;/&gt;&lt;property id=&quot;20307&quot; value=&quot;312&quot;/&gt;&lt;/object&gt;&lt;object type=&quot;3&quot; unique_id=&quot;10052&quot;&gt;&lt;property id=&quot;20148&quot; value=&quot;5&quot;/&gt;&lt;property id=&quot;20300&quot; value=&quot;Slide 49 - &amp;quot;Inhibition of glioma invasion by LiCl or other inhibitors of GSK3&amp;quot;&quot;/&gt;&lt;property id=&quot;20307&quot; value=&quot;314&quot;/&gt;&lt;/object&gt;&lt;object type=&quot;3&quot; unique_id=&quot;10053&quot;&gt;&lt;property id=&quot;20148&quot; value=&quot;5&quot;/&gt;&lt;property id=&quot;20300&quot; value=&quot;Slide 50 - &amp;quot;Conclusion 5&amp;quot;&quot;/&gt;&lt;property id=&quot;20307&quot; value=&quot;31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012 Wexner Medical Center">
  <a:themeElements>
    <a:clrScheme name="OSUWMC 2013">
      <a:dk1>
        <a:srgbClr val="000000"/>
      </a:dk1>
      <a:lt1>
        <a:srgbClr val="FFFFFF"/>
      </a:lt1>
      <a:dk2>
        <a:srgbClr val="A4A9AD"/>
      </a:dk2>
      <a:lt2>
        <a:srgbClr val="F2F2F2"/>
      </a:lt2>
      <a:accent1>
        <a:srgbClr val="D31145"/>
      </a:accent1>
      <a:accent2>
        <a:srgbClr val="A4A9AD"/>
      </a:accent2>
      <a:accent3>
        <a:srgbClr val="333E48"/>
      </a:accent3>
      <a:accent4>
        <a:srgbClr val="4296B4"/>
      </a:accent4>
      <a:accent5>
        <a:srgbClr val="FFB819"/>
      </a:accent5>
      <a:accent6>
        <a:srgbClr val="799900"/>
      </a:accent6>
      <a:hlink>
        <a:srgbClr val="D35E13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36113</TotalTime>
  <Words>1204</Words>
  <Application>Microsoft Office PowerPoint</Application>
  <PresentationFormat>On-screen Show (4:3)</PresentationFormat>
  <Paragraphs>394</Paragraphs>
  <Slides>54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2012 Wexner Medical Center</vt:lpstr>
      <vt:lpstr>Clinical Title</vt:lpstr>
      <vt:lpstr>Disclosures</vt:lpstr>
      <vt:lpstr>Objectives</vt:lpstr>
      <vt:lpstr>Atrial Fibrillation</vt:lpstr>
      <vt:lpstr>Atrial Fibrillation</vt:lpstr>
      <vt:lpstr>Atrial Fibrillation</vt:lpstr>
      <vt:lpstr>Atrial Fibrillation</vt:lpstr>
      <vt:lpstr>Risk Factors for AF</vt:lpstr>
      <vt:lpstr>“Types”</vt:lpstr>
      <vt:lpstr>“Types”</vt:lpstr>
      <vt:lpstr>Mechanisms of Atrial Fibrillation</vt:lpstr>
      <vt:lpstr>Mechanisms of Atrial Fibrillation</vt:lpstr>
      <vt:lpstr>Mechanisms of Atrial Fibrillation</vt:lpstr>
      <vt:lpstr>Mechanisms of Atrial Fibrillation</vt:lpstr>
      <vt:lpstr>Mechanisms of Atrial fibrillation</vt:lpstr>
      <vt:lpstr>Mechanisms of Atrial Fibrillation</vt:lpstr>
      <vt:lpstr>Treatment of Atrial Fibrillation</vt:lpstr>
      <vt:lpstr>Treatment of Atrial Fibrillation</vt:lpstr>
      <vt:lpstr>Treatment of Atrial Fibrillation</vt:lpstr>
      <vt:lpstr>Treatment of Atrial Fibrillation</vt:lpstr>
      <vt:lpstr>Treatment of Atrial Fibrillation</vt:lpstr>
      <vt:lpstr>Treatment of Atrial Fibrillation</vt:lpstr>
      <vt:lpstr>  Treatment of Atrial Flutter</vt:lpstr>
      <vt:lpstr>Treatment of Atrial Fibrillation</vt:lpstr>
      <vt:lpstr>Anti-Arrhythmic Drugs</vt:lpstr>
      <vt:lpstr>Why Ablate AF?</vt:lpstr>
      <vt:lpstr>Treatment of Atrial Fibrillation</vt:lpstr>
      <vt:lpstr>Treatment of Atrial Fibrillation</vt:lpstr>
      <vt:lpstr>PowerPoint Presentation</vt:lpstr>
      <vt:lpstr>PowerPoint Presentation</vt:lpstr>
      <vt:lpstr>PowerPoint Presentation</vt:lpstr>
      <vt:lpstr>PowerPoint Presentation</vt:lpstr>
      <vt:lpstr>Physicians Point of View</vt:lpstr>
      <vt:lpstr>Ablation Approaches</vt:lpstr>
      <vt:lpstr>Ablation Approaches</vt:lpstr>
      <vt:lpstr>Ablation Approaches</vt:lpstr>
      <vt:lpstr>Ablation Approaches</vt:lpstr>
      <vt:lpstr>Ablation Approaches</vt:lpstr>
      <vt:lpstr>Management not Affected by “Type”</vt:lpstr>
      <vt:lpstr>Early Recurrence of AF Post Ablation</vt:lpstr>
      <vt:lpstr>Efficacy of catheter ablation</vt:lpstr>
      <vt:lpstr>PowerPoint Presentation</vt:lpstr>
      <vt:lpstr>Surgical Ablation of Atrial Fibrillation</vt:lpstr>
      <vt:lpstr>Surgical Ablation of Atrial Fibrillation</vt:lpstr>
      <vt:lpstr>Surgical Ablation of Atrial Fibrillation</vt:lpstr>
      <vt:lpstr>Surgical Ablation of Atrial Fibrillation</vt:lpstr>
      <vt:lpstr>Surgical Ablation of Atrial Fibrillation</vt:lpstr>
      <vt:lpstr>Device Therapy for Atrial Fibrillation</vt:lpstr>
      <vt:lpstr>Device Therapy for Atrial Fibrillation</vt:lpstr>
      <vt:lpstr>Device Therapy for Atrial Fibrillation</vt:lpstr>
      <vt:lpstr>Conclusions</vt:lpstr>
      <vt:lpstr>Unanswered Questions</vt:lpstr>
      <vt:lpstr>Evolution of AF Treatment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Wexner Medical Center Template</dc:title>
  <dc:creator>Jeff</dc:creator>
  <cp:lastModifiedBy>Jeff</cp:lastModifiedBy>
  <cp:revision>517</cp:revision>
  <dcterms:created xsi:type="dcterms:W3CDTF">2013-07-10T12:05:20Z</dcterms:created>
  <dcterms:modified xsi:type="dcterms:W3CDTF">2013-07-21T01:34:07Z</dcterms:modified>
</cp:coreProperties>
</file>