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7"/>
  </p:notesMasterIdLst>
  <p:sldIdLst>
    <p:sldId id="256" r:id="rId2"/>
    <p:sldId id="258" r:id="rId3"/>
    <p:sldId id="259" r:id="rId4"/>
    <p:sldId id="314" r:id="rId5"/>
    <p:sldId id="315" r:id="rId6"/>
    <p:sldId id="316" r:id="rId7"/>
    <p:sldId id="317" r:id="rId8"/>
    <p:sldId id="318" r:id="rId9"/>
    <p:sldId id="319" r:id="rId10"/>
    <p:sldId id="320" r:id="rId11"/>
    <p:sldId id="321" r:id="rId12"/>
    <p:sldId id="322" r:id="rId13"/>
    <p:sldId id="323" r:id="rId14"/>
    <p:sldId id="324" r:id="rId15"/>
    <p:sldId id="325" r:id="rId16"/>
    <p:sldId id="272" r:id="rId17"/>
    <p:sldId id="274" r:id="rId18"/>
    <p:sldId id="308" r:id="rId19"/>
    <p:sldId id="309" r:id="rId20"/>
    <p:sldId id="311" r:id="rId21"/>
    <p:sldId id="275" r:id="rId22"/>
    <p:sldId id="307" r:id="rId23"/>
    <p:sldId id="296" r:id="rId24"/>
    <p:sldId id="305" r:id="rId25"/>
    <p:sldId id="306" r:id="rId26"/>
    <p:sldId id="276" r:id="rId27"/>
    <p:sldId id="310" r:id="rId28"/>
    <p:sldId id="277" r:id="rId29"/>
    <p:sldId id="278" r:id="rId30"/>
    <p:sldId id="279" r:id="rId31"/>
    <p:sldId id="280" r:id="rId32"/>
    <p:sldId id="281" r:id="rId33"/>
    <p:sldId id="282" r:id="rId34"/>
    <p:sldId id="284" r:id="rId35"/>
    <p:sldId id="285" r:id="rId36"/>
    <p:sldId id="312" r:id="rId37"/>
    <p:sldId id="287" r:id="rId38"/>
    <p:sldId id="288" r:id="rId39"/>
    <p:sldId id="289" r:id="rId40"/>
    <p:sldId id="290" r:id="rId41"/>
    <p:sldId id="291" r:id="rId42"/>
    <p:sldId id="292" r:id="rId43"/>
    <p:sldId id="293" r:id="rId44"/>
    <p:sldId id="313" r:id="rId45"/>
    <p:sldId id="294" r:id="rId46"/>
    <p:sldId id="295" r:id="rId47"/>
    <p:sldId id="297" r:id="rId48"/>
    <p:sldId id="298" r:id="rId49"/>
    <p:sldId id="299" r:id="rId50"/>
    <p:sldId id="300" r:id="rId51"/>
    <p:sldId id="327" r:id="rId52"/>
    <p:sldId id="302" r:id="rId53"/>
    <p:sldId id="303" r:id="rId54"/>
    <p:sldId id="304" r:id="rId55"/>
    <p:sldId id="326"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2C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516" y="-90"/>
      </p:cViewPr>
      <p:guideLst>
        <p:guide orient="horz" pos="2160"/>
        <p:guide pos="2880"/>
      </p:guideLst>
    </p:cSldViewPr>
  </p:slideViewPr>
  <p:notesTextViewPr>
    <p:cViewPr>
      <p:scale>
        <a:sx n="1" d="1"/>
        <a:sy n="1" d="1"/>
      </p:scale>
      <p:origin x="0" y="0"/>
    </p:cViewPr>
  </p:notesTextViewPr>
  <p:sorterViewPr>
    <p:cViewPr>
      <p:scale>
        <a:sx n="100" d="100"/>
        <a:sy n="100" d="100"/>
      </p:scale>
      <p:origin x="0" y="201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euh\ehc\users\n326056\home\Graphs%20and%20Figures\Annual%20Call%20Volume%20-%20AL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sz="1400"/>
            </a:pPr>
            <a:r>
              <a:rPr lang="en-US" sz="1400" dirty="0"/>
              <a:t>CARES Annual Call Volume</a:t>
            </a:r>
          </a:p>
        </c:rich>
      </c:tx>
      <c:layout>
        <c:manualLayout>
          <c:xMode val="edge"/>
          <c:yMode val="edge"/>
          <c:x val="9.5784684449033389E-2"/>
          <c:y val="7.3655972170481004E-2"/>
        </c:manualLayout>
      </c:layout>
      <c:overlay val="0"/>
    </c:title>
    <c:autoTitleDeleted val="0"/>
    <c:plotArea>
      <c:layout>
        <c:manualLayout>
          <c:layoutTarget val="inner"/>
          <c:xMode val="edge"/>
          <c:yMode val="edge"/>
          <c:x val="8.0256464861244811E-2"/>
          <c:y val="3.6323613810046416E-2"/>
          <c:w val="0.71418777602682759"/>
          <c:h val="0.79835449574888362"/>
        </c:manualLayout>
      </c:layout>
      <c:barChart>
        <c:barDir val="col"/>
        <c:grouping val="stacked"/>
        <c:varyColors val="0"/>
        <c:ser>
          <c:idx val="1"/>
          <c:order val="0"/>
          <c:tx>
            <c:strRef>
              <c:f>Sheet1!$B$1</c:f>
              <c:strCache>
                <c:ptCount val="1"/>
                <c:pt idx="0">
                  <c:v>Presumed cardiac etiology</c:v>
                </c:pt>
              </c:strCache>
            </c:strRef>
          </c:tx>
          <c:spPr>
            <a:ln>
              <a:solidFill>
                <a:prstClr val="black"/>
              </a:solidFill>
            </a:ln>
          </c:spPr>
          <c:invertIfNegative val="0"/>
          <c:cat>
            <c:strRef>
              <c:f>Sheet1!$A$2:$A$9</c:f>
              <c:strCache>
                <c:ptCount val="8"/>
                <c:pt idx="0">
                  <c:v>Oct-Dec 2005</c:v>
                </c:pt>
                <c:pt idx="1">
                  <c:v>2006</c:v>
                </c:pt>
                <c:pt idx="2">
                  <c:v>2007</c:v>
                </c:pt>
                <c:pt idx="3">
                  <c:v>2008</c:v>
                </c:pt>
                <c:pt idx="4">
                  <c:v>2009</c:v>
                </c:pt>
                <c:pt idx="5">
                  <c:v>2010</c:v>
                </c:pt>
                <c:pt idx="6">
                  <c:v>2011</c:v>
                </c:pt>
                <c:pt idx="7">
                  <c:v>2012</c:v>
                </c:pt>
              </c:strCache>
            </c:strRef>
          </c:cat>
          <c:val>
            <c:numRef>
              <c:f>Sheet1!$B$2:$B$9</c:f>
              <c:numCache>
                <c:formatCode>General</c:formatCode>
                <c:ptCount val="8"/>
                <c:pt idx="0">
                  <c:v>216</c:v>
                </c:pt>
                <c:pt idx="1">
                  <c:v>1273</c:v>
                </c:pt>
                <c:pt idx="2">
                  <c:v>3281</c:v>
                </c:pt>
                <c:pt idx="3">
                  <c:v>5443</c:v>
                </c:pt>
                <c:pt idx="4">
                  <c:v>9073</c:v>
                </c:pt>
                <c:pt idx="5">
                  <c:v>12440</c:v>
                </c:pt>
                <c:pt idx="6">
                  <c:v>16232</c:v>
                </c:pt>
                <c:pt idx="7">
                  <c:v>25115</c:v>
                </c:pt>
              </c:numCache>
            </c:numRef>
          </c:val>
        </c:ser>
        <c:ser>
          <c:idx val="2"/>
          <c:order val="1"/>
          <c:tx>
            <c:strRef>
              <c:f>Sheet1!$D$1</c:f>
              <c:strCache>
                <c:ptCount val="1"/>
                <c:pt idx="0">
                  <c:v>All etiologies</c:v>
                </c:pt>
              </c:strCache>
            </c:strRef>
          </c:tx>
          <c:spPr>
            <a:ln>
              <a:solidFill>
                <a:schemeClr val="tx1"/>
              </a:solidFill>
            </a:ln>
          </c:spPr>
          <c:invertIfNegative val="0"/>
          <c:cat>
            <c:strRef>
              <c:f>Sheet1!$A$2:$A$9</c:f>
              <c:strCache>
                <c:ptCount val="8"/>
                <c:pt idx="0">
                  <c:v>Oct-Dec 2005</c:v>
                </c:pt>
                <c:pt idx="1">
                  <c:v>2006</c:v>
                </c:pt>
                <c:pt idx="2">
                  <c:v>2007</c:v>
                </c:pt>
                <c:pt idx="3">
                  <c:v>2008</c:v>
                </c:pt>
                <c:pt idx="4">
                  <c:v>2009</c:v>
                </c:pt>
                <c:pt idx="5">
                  <c:v>2010</c:v>
                </c:pt>
                <c:pt idx="6">
                  <c:v>2011</c:v>
                </c:pt>
                <c:pt idx="7">
                  <c:v>2012</c:v>
                </c:pt>
              </c:strCache>
            </c:strRef>
          </c:cat>
          <c:val>
            <c:numRef>
              <c:f>Sheet1!$D$2:$D$9</c:f>
              <c:numCache>
                <c:formatCode>General</c:formatCode>
                <c:ptCount val="8"/>
                <c:pt idx="0">
                  <c:v>47</c:v>
                </c:pt>
                <c:pt idx="1">
                  <c:v>400</c:v>
                </c:pt>
                <c:pt idx="2">
                  <c:v>943</c:v>
                </c:pt>
                <c:pt idx="3">
                  <c:v>1398</c:v>
                </c:pt>
                <c:pt idx="4">
                  <c:v>2364</c:v>
                </c:pt>
                <c:pt idx="5">
                  <c:v>3247</c:v>
                </c:pt>
                <c:pt idx="6">
                  <c:v>3063</c:v>
                </c:pt>
                <c:pt idx="7">
                  <c:v>4743</c:v>
                </c:pt>
              </c:numCache>
            </c:numRef>
          </c:val>
        </c:ser>
        <c:dLbls>
          <c:showLegendKey val="0"/>
          <c:showVal val="0"/>
          <c:showCatName val="0"/>
          <c:showSerName val="0"/>
          <c:showPercent val="0"/>
          <c:showBubbleSize val="0"/>
        </c:dLbls>
        <c:gapWidth val="55"/>
        <c:overlap val="100"/>
        <c:axId val="134961024"/>
        <c:axId val="134962560"/>
      </c:barChart>
      <c:catAx>
        <c:axId val="134961024"/>
        <c:scaling>
          <c:orientation val="minMax"/>
        </c:scaling>
        <c:delete val="0"/>
        <c:axPos val="b"/>
        <c:numFmt formatCode="General" sourceLinked="1"/>
        <c:majorTickMark val="none"/>
        <c:minorTickMark val="none"/>
        <c:tickLblPos val="nextTo"/>
        <c:txPr>
          <a:bodyPr/>
          <a:lstStyle/>
          <a:p>
            <a:pPr>
              <a:defRPr sz="800"/>
            </a:pPr>
            <a:endParaRPr lang="en-US"/>
          </a:p>
        </c:txPr>
        <c:crossAx val="134962560"/>
        <c:crosses val="autoZero"/>
        <c:auto val="1"/>
        <c:lblAlgn val="ctr"/>
        <c:lblOffset val="100"/>
        <c:noMultiLvlLbl val="0"/>
      </c:catAx>
      <c:valAx>
        <c:axId val="134962560"/>
        <c:scaling>
          <c:orientation val="minMax"/>
          <c:max val="30000"/>
        </c:scaling>
        <c:delete val="0"/>
        <c:axPos val="l"/>
        <c:majorGridlines/>
        <c:numFmt formatCode="#,##0" sourceLinked="0"/>
        <c:majorTickMark val="none"/>
        <c:minorTickMark val="none"/>
        <c:tickLblPos val="nextTo"/>
        <c:txPr>
          <a:bodyPr/>
          <a:lstStyle/>
          <a:p>
            <a:pPr>
              <a:defRPr sz="800"/>
            </a:pPr>
            <a:endParaRPr lang="en-US"/>
          </a:p>
        </c:txPr>
        <c:crossAx val="134961024"/>
        <c:crosses val="autoZero"/>
        <c:crossBetween val="between"/>
      </c:valAx>
      <c:spPr>
        <a:ln>
          <a:solidFill>
            <a:schemeClr val="tx1"/>
          </a:solidFill>
        </a:ln>
      </c:spPr>
    </c:plotArea>
    <c:legend>
      <c:legendPos val="r"/>
      <c:layout>
        <c:manualLayout>
          <c:xMode val="edge"/>
          <c:yMode val="edge"/>
          <c:x val="0.81540721499262847"/>
          <c:y val="0.3171909075986275"/>
          <c:w val="0.18459279361924424"/>
          <c:h val="0.32307258243292664"/>
        </c:manualLayout>
      </c:layout>
      <c:overlay val="0"/>
      <c:txPr>
        <a:bodyPr/>
        <a:lstStyle/>
        <a:p>
          <a:pPr>
            <a:defRPr sz="700"/>
          </a:pPr>
          <a:endParaRPr lang="en-US"/>
        </a:p>
      </c:txPr>
    </c:legend>
    <c:plotVisOnly val="1"/>
    <c:dispBlanksAs val="gap"/>
    <c:showDLblsOverMax val="0"/>
  </c:chart>
  <c:txPr>
    <a:bodyPr/>
    <a:lstStyle/>
    <a:p>
      <a:pPr>
        <a:defRPr>
          <a:latin typeface="Georgia" pitchFamily="18" charset="0"/>
          <a:cs typeface="Times New Roman" pitchFamily="18" charset="0"/>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95ACD4-643B-4CCE-BA1F-50E30B80C961}" type="datetimeFigureOut">
              <a:rPr lang="en-US" smtClean="0"/>
              <a:t>8/14/2013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F028F1-4FF3-4ABB-9C07-563DABA0729A}" type="slidenum">
              <a:rPr lang="en-US" smtClean="0"/>
              <a:t>‹#›</a:t>
            </a:fld>
            <a:endParaRPr lang="en-US"/>
          </a:p>
        </p:txBody>
      </p:sp>
    </p:spTree>
    <p:extLst>
      <p:ext uri="{BB962C8B-B14F-4D97-AF65-F5344CB8AC3E}">
        <p14:creationId xmlns:p14="http://schemas.microsoft.com/office/powerpoint/2010/main" val="1777766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5DF9F5-E2BE-49D9-BC15-209F63536BA3}" type="slidenum">
              <a:rPr lang="en-US"/>
              <a:pPr/>
              <a:t>17</a:t>
            </a:fld>
            <a:endParaRPr lang="en-US"/>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lvl1pPr eaLnBrk="0">
              <a:defRPr sz="2400">
                <a:solidFill>
                  <a:schemeClr val="tx1"/>
                </a:solidFill>
                <a:latin typeface="Times New Roman" pitchFamily="18" charset="0"/>
                <a:ea typeface="msgothic" charset="0"/>
                <a:cs typeface="msgothic" charset="0"/>
              </a:defRPr>
            </a:lvl1pPr>
            <a:lvl2pPr marL="742950" indent="-285750" eaLnBrk="0">
              <a:defRPr sz="2400">
                <a:solidFill>
                  <a:schemeClr val="tx1"/>
                </a:solidFill>
                <a:latin typeface="Times New Roman" pitchFamily="18" charset="0"/>
                <a:ea typeface="msgothic" charset="0"/>
                <a:cs typeface="msgothic" charset="0"/>
              </a:defRPr>
            </a:lvl2pPr>
            <a:lvl3pPr marL="1143000" indent="-228600" eaLnBrk="0">
              <a:defRPr sz="2400">
                <a:solidFill>
                  <a:schemeClr val="tx1"/>
                </a:solidFill>
                <a:latin typeface="Times New Roman" pitchFamily="18" charset="0"/>
                <a:ea typeface="msgothic" charset="0"/>
                <a:cs typeface="msgothic" charset="0"/>
              </a:defRPr>
            </a:lvl3pPr>
            <a:lvl4pPr marL="1600200" indent="-228600" eaLnBrk="0">
              <a:defRPr sz="2400">
                <a:solidFill>
                  <a:schemeClr val="tx1"/>
                </a:solidFill>
                <a:latin typeface="Times New Roman" pitchFamily="18" charset="0"/>
                <a:ea typeface="msgothic" charset="0"/>
                <a:cs typeface="msgothic" charset="0"/>
              </a:defRPr>
            </a:lvl4pPr>
            <a:lvl5pPr marL="2057400" indent="-228600" eaLnBrk="0">
              <a:defRPr sz="2400">
                <a:solidFill>
                  <a:schemeClr val="tx1"/>
                </a:solidFill>
                <a:latin typeface="Times New Roman" pitchFamily="18" charset="0"/>
                <a:ea typeface="msgothic" charset="0"/>
                <a:cs typeface="msgothic" charset="0"/>
              </a:defRPr>
            </a:lvl5pPr>
            <a:lvl6pPr marL="2514600" indent="-228600" defTabSz="457200" eaLnBrk="0" fontAlgn="base" hangingPunct="0">
              <a:lnSpc>
                <a:spcPct val="93000"/>
              </a:lnSpc>
              <a:spcBef>
                <a:spcPct val="0"/>
              </a:spcBef>
              <a:spcAft>
                <a:spcPct val="0"/>
              </a:spcAft>
              <a:buClr>
                <a:srgbClr val="000000"/>
              </a:buClr>
              <a:buSzPct val="45000"/>
              <a:buFont typeface="Wingdings" pitchFamily="2" charset="2"/>
              <a:defRPr sz="2400">
                <a:solidFill>
                  <a:schemeClr val="tx1"/>
                </a:solidFill>
                <a:latin typeface="Times New Roman" pitchFamily="18" charset="0"/>
                <a:ea typeface="msgothic" charset="0"/>
                <a:cs typeface="msgothic" charset="0"/>
              </a:defRPr>
            </a:lvl6pPr>
            <a:lvl7pPr marL="2971800" indent="-228600" defTabSz="457200" eaLnBrk="0" fontAlgn="base" hangingPunct="0">
              <a:lnSpc>
                <a:spcPct val="93000"/>
              </a:lnSpc>
              <a:spcBef>
                <a:spcPct val="0"/>
              </a:spcBef>
              <a:spcAft>
                <a:spcPct val="0"/>
              </a:spcAft>
              <a:buClr>
                <a:srgbClr val="000000"/>
              </a:buClr>
              <a:buSzPct val="45000"/>
              <a:buFont typeface="Wingdings" pitchFamily="2" charset="2"/>
              <a:defRPr sz="2400">
                <a:solidFill>
                  <a:schemeClr val="tx1"/>
                </a:solidFill>
                <a:latin typeface="Times New Roman" pitchFamily="18" charset="0"/>
                <a:ea typeface="msgothic" charset="0"/>
                <a:cs typeface="msgothic" charset="0"/>
              </a:defRPr>
            </a:lvl7pPr>
            <a:lvl8pPr marL="3429000" indent="-228600" defTabSz="457200" eaLnBrk="0" fontAlgn="base" hangingPunct="0">
              <a:lnSpc>
                <a:spcPct val="93000"/>
              </a:lnSpc>
              <a:spcBef>
                <a:spcPct val="0"/>
              </a:spcBef>
              <a:spcAft>
                <a:spcPct val="0"/>
              </a:spcAft>
              <a:buClr>
                <a:srgbClr val="000000"/>
              </a:buClr>
              <a:buSzPct val="45000"/>
              <a:buFont typeface="Wingdings" pitchFamily="2" charset="2"/>
              <a:defRPr sz="2400">
                <a:solidFill>
                  <a:schemeClr val="tx1"/>
                </a:solidFill>
                <a:latin typeface="Times New Roman" pitchFamily="18" charset="0"/>
                <a:ea typeface="msgothic" charset="0"/>
                <a:cs typeface="msgothic" charset="0"/>
              </a:defRPr>
            </a:lvl8pPr>
            <a:lvl9pPr marL="3886200" indent="-228600" defTabSz="457200" eaLnBrk="0" fontAlgn="base" hangingPunct="0">
              <a:lnSpc>
                <a:spcPct val="93000"/>
              </a:lnSpc>
              <a:spcBef>
                <a:spcPct val="0"/>
              </a:spcBef>
              <a:spcAft>
                <a:spcPct val="0"/>
              </a:spcAft>
              <a:buClr>
                <a:srgbClr val="000000"/>
              </a:buClr>
              <a:buSzPct val="45000"/>
              <a:buFont typeface="Wingdings" pitchFamily="2" charset="2"/>
              <a:defRPr sz="2400">
                <a:solidFill>
                  <a:schemeClr val="tx1"/>
                </a:solidFill>
                <a:latin typeface="Times New Roman" pitchFamily="18" charset="0"/>
                <a:ea typeface="msgothic" charset="0"/>
                <a:cs typeface="msgothic" charset="0"/>
              </a:defRPr>
            </a:lvl9pPr>
          </a:lstStyle>
          <a:p>
            <a:pPr eaLnBrk="1"/>
            <a:endParaRPr lang="en-US"/>
          </a:p>
        </p:txBody>
      </p:sp>
      <p:sp>
        <p:nvSpPr>
          <p:cNvPr id="4099" name="Text Box 2"/>
          <p:cNvSpPr txBox="1">
            <a:spLocks noGrp="1" noChangeArrowheads="1"/>
          </p:cNvSpPr>
          <p:nvPr>
            <p:ph type="body"/>
          </p:nvPr>
        </p:nvSpPr>
        <p:spPr>
          <a:xfrm>
            <a:off x="1046350" y="4352637"/>
            <a:ext cx="4770904" cy="3478068"/>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5pPr>
            <a:lvl6pPr marL="25146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6pPr>
            <a:lvl7pPr marL="29718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7pPr>
            <a:lvl8pPr marL="34290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8pPr>
            <a:lvl9pPr marL="38862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9pPr>
          </a:lstStyle>
          <a:p>
            <a:pPr eaLnBrk="1">
              <a:lnSpc>
                <a:spcPct val="93000"/>
              </a:lnSpc>
              <a:spcBef>
                <a:spcPct val="0"/>
              </a:spcBef>
              <a:buSzPct val="45000"/>
              <a:buFont typeface="Wingdings" pitchFamily="2" charset="2"/>
              <a:buNone/>
            </a:pPr>
            <a:r>
              <a:rPr lang="en-GB" smtClean="0">
                <a:latin typeface="Arial" pitchFamily="34" charset="0"/>
                <a:ea typeface="msgothic" charset="0"/>
                <a:cs typeface="msgothic" charset="0"/>
              </a:rPr>
              <a:t>Simplified Adult BLS Algorithm.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470F25-C1F5-4BBD-BB25-8B0536818821}" type="slidenum">
              <a:rPr lang="en-US"/>
              <a:pPr/>
              <a:t>50</a:t>
            </a:fld>
            <a:endParaRPr lang="en-US"/>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3AF95159-5475-4DEC-AB17-34C24DB9566F}" type="datetimeFigureOut">
              <a:rPr lang="en-US" smtClean="0"/>
              <a:t>8/14/2013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5C0F02D5-64F7-447E-9EAB-D3C911610344}"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AF95159-5475-4DEC-AB17-34C24DB9566F}" type="datetimeFigureOut">
              <a:rPr lang="en-US" smtClean="0"/>
              <a:t>8/14/2013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0F02D5-64F7-447E-9EAB-D3C91161034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AF95159-5475-4DEC-AB17-34C24DB9566F}" type="datetimeFigureOut">
              <a:rPr lang="en-US" smtClean="0"/>
              <a:t>8/14/2013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0F02D5-64F7-447E-9EAB-D3C91161034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3638"/>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a:t>HeartSafeColumbus</a:t>
            </a:r>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C82A67AC-6136-4A3B-961F-888BD258CA32}" type="slidenum">
              <a:rPr lang="en-US"/>
              <a:pPr/>
              <a:t>‹#›</a:t>
            </a:fld>
            <a:endParaRPr lang="en-US"/>
          </a:p>
        </p:txBody>
      </p:sp>
    </p:spTree>
    <p:extLst>
      <p:ext uri="{BB962C8B-B14F-4D97-AF65-F5344CB8AC3E}">
        <p14:creationId xmlns:p14="http://schemas.microsoft.com/office/powerpoint/2010/main" val="3727555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AF95159-5475-4DEC-AB17-34C24DB9566F}" type="datetimeFigureOut">
              <a:rPr lang="en-US" smtClean="0"/>
              <a:t>8/14/2013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0F02D5-64F7-447E-9EAB-D3C91161034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AF95159-5475-4DEC-AB17-34C24DB9566F}" type="datetimeFigureOut">
              <a:rPr lang="en-US" smtClean="0"/>
              <a:t>8/14/2013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0F02D5-64F7-447E-9EAB-D3C911610344}"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AF95159-5475-4DEC-AB17-34C24DB9566F}" type="datetimeFigureOut">
              <a:rPr lang="en-US" smtClean="0"/>
              <a:t>8/14/2013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0F02D5-64F7-447E-9EAB-D3C91161034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AF95159-5475-4DEC-AB17-34C24DB9566F}" type="datetimeFigureOut">
              <a:rPr lang="en-US" smtClean="0"/>
              <a:t>8/14/2013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0F02D5-64F7-447E-9EAB-D3C91161034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AF95159-5475-4DEC-AB17-34C24DB9566F}" type="datetimeFigureOut">
              <a:rPr lang="en-US" smtClean="0"/>
              <a:t>8/14/2013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0F02D5-64F7-447E-9EAB-D3C91161034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F95159-5475-4DEC-AB17-34C24DB9566F}" type="datetimeFigureOut">
              <a:rPr lang="en-US" smtClean="0"/>
              <a:t>8/14/2013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0F02D5-64F7-447E-9EAB-D3C91161034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AF95159-5475-4DEC-AB17-34C24DB9566F}" type="datetimeFigureOut">
              <a:rPr lang="en-US" smtClean="0"/>
              <a:t>8/14/2013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0F02D5-64F7-447E-9EAB-D3C91161034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AF95159-5475-4DEC-AB17-34C24DB9566F}" type="datetimeFigureOut">
              <a:rPr lang="en-US" smtClean="0"/>
              <a:t>8/14/2013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5C0F02D5-64F7-447E-9EAB-D3C911610344}"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AF95159-5475-4DEC-AB17-34C24DB9566F}" type="datetimeFigureOut">
              <a:rPr lang="en-US" smtClean="0"/>
              <a:t>8/14/2013</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C0F02D5-64F7-447E-9EAB-D3C911610344}"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7.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vimeo.com/34174631"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5" y="0"/>
            <a:ext cx="9137228"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426" y="1524000"/>
            <a:ext cx="7571348" cy="1732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9879" y="5181600"/>
            <a:ext cx="8915400" cy="1569660"/>
          </a:xfrm>
          <a:prstGeom prst="rect">
            <a:avLst/>
          </a:prstGeom>
          <a:noFill/>
        </p:spPr>
        <p:txBody>
          <a:bodyPr wrap="square" rtlCol="0">
            <a:spAutoFit/>
          </a:bodyPr>
          <a:lstStyle/>
          <a:p>
            <a:pPr algn="ctr"/>
            <a:r>
              <a:rPr lang="en-US" sz="2400" b="1" dirty="0" smtClean="0">
                <a:solidFill>
                  <a:srgbClr val="002060"/>
                </a:solidFill>
              </a:rPr>
              <a:t>Dr. David P. Keseg MD FACEP</a:t>
            </a:r>
          </a:p>
          <a:p>
            <a:pPr algn="ctr"/>
            <a:r>
              <a:rPr lang="en-US" sz="2400" b="1" dirty="0" smtClean="0">
                <a:solidFill>
                  <a:srgbClr val="002060"/>
                </a:solidFill>
              </a:rPr>
              <a:t>Medical Director Columbus Division of Fire</a:t>
            </a:r>
          </a:p>
          <a:p>
            <a:pPr algn="ctr"/>
            <a:r>
              <a:rPr lang="en-US" sz="2400" b="1" dirty="0" smtClean="0">
                <a:solidFill>
                  <a:srgbClr val="002060"/>
                </a:solidFill>
              </a:rPr>
              <a:t>Associate Professor of Emergency Medicine at The Ohio State University</a:t>
            </a:r>
            <a:endParaRPr lang="en-US" sz="2400" b="1" dirty="0">
              <a:solidFill>
                <a:srgbClr val="002060"/>
              </a:solidFill>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5" y="3400570"/>
            <a:ext cx="2060575"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0510" y="3508325"/>
            <a:ext cx="1939680" cy="1939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8540" y="3460505"/>
            <a:ext cx="210312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72394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65624"/>
            <a:ext cx="9144000" cy="1077218"/>
          </a:xfrm>
          <a:prstGeom prst="rect">
            <a:avLst/>
          </a:prstGeom>
          <a:noFill/>
        </p:spPr>
        <p:txBody>
          <a:bodyPr wrap="square" rtlCol="0">
            <a:spAutoFit/>
          </a:bodyPr>
          <a:lstStyle/>
          <a:p>
            <a:pPr algn="ctr"/>
            <a:r>
              <a:rPr lang="en-US" sz="3200" b="1" dirty="0" smtClean="0"/>
              <a:t>CARES DEMOGRAPHIC AND SURVIVAL CHARACTERISTICS OF OHCA 10/1/05-12/31/12</a:t>
            </a:r>
            <a:endParaRPr lang="en-US" sz="3200" b="1"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7194"/>
            <a:ext cx="9144001" cy="5411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33624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2784" y="0"/>
            <a:ext cx="500700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24964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95626"/>
            <a:ext cx="9173975" cy="4027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896" y="19831"/>
            <a:ext cx="6842926" cy="257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21237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98493"/>
            <a:ext cx="9175191" cy="4043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5537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77553"/>
            <a:ext cx="9143999" cy="523220"/>
          </a:xfrm>
          <a:prstGeom prst="rect">
            <a:avLst/>
          </a:prstGeom>
          <a:noFill/>
        </p:spPr>
        <p:txBody>
          <a:bodyPr wrap="square" rtlCol="0">
            <a:spAutoFit/>
          </a:bodyPr>
          <a:lstStyle/>
          <a:p>
            <a:pPr algn="ctr"/>
            <a:r>
              <a:rPr lang="en-US" sz="2800" b="1" u="sng" dirty="0" smtClean="0"/>
              <a:t>CENSUS TRACTS WITH HIGH RISK FOR OHCA 2005-2009</a:t>
            </a:r>
            <a:endParaRPr lang="en-US" sz="2800" b="1" u="sng" dirty="0"/>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6752"/>
            <a:ext cx="9121900" cy="385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87929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9" y="0"/>
            <a:ext cx="9131481" cy="676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15530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62755" y="0"/>
            <a:ext cx="9081247" cy="707886"/>
          </a:xfrm>
          <a:prstGeom prst="rect">
            <a:avLst/>
          </a:prstGeom>
          <a:noFill/>
        </p:spPr>
        <p:txBody>
          <a:bodyPr wrap="square" rtlCol="0">
            <a:spAutoFit/>
          </a:bodyPr>
          <a:lstStyle/>
          <a:p>
            <a:pPr algn="ctr"/>
            <a:r>
              <a:rPr lang="en-US" sz="4000" b="1" u="sng" dirty="0" smtClean="0">
                <a:solidFill>
                  <a:srgbClr val="B01D27"/>
                </a:solidFill>
                <a:latin typeface="Gill Sans"/>
                <a:cs typeface="Gill Sans"/>
              </a:rPr>
              <a:t>Early CPR Critical in SCA</a:t>
            </a:r>
            <a:endParaRPr lang="en-US" sz="4000" b="1" u="sng" dirty="0">
              <a:solidFill>
                <a:srgbClr val="B01D27"/>
              </a:solidFill>
              <a:latin typeface="Gill Sans"/>
              <a:cs typeface="Gill Sans"/>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162" y="1048870"/>
            <a:ext cx="7261412" cy="5809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43864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a:xfrm>
            <a:off x="17929" y="-35859"/>
            <a:ext cx="9144000" cy="1143000"/>
          </a:xfrm>
        </p:spPr>
        <p:txBody>
          <a:bodyPr>
            <a:normAutofit fontScale="90000"/>
          </a:bodyPr>
          <a:lstStyle/>
          <a:p>
            <a:r>
              <a:rPr lang="en-US" dirty="0">
                <a:solidFill>
                  <a:schemeClr val="bg1"/>
                </a:solidFill>
              </a:rPr>
              <a:t>90 Seconds of CPR Before Defibrillation</a:t>
            </a:r>
          </a:p>
        </p:txBody>
      </p:sp>
      <p:graphicFrame>
        <p:nvGraphicFramePr>
          <p:cNvPr id="334851" name="Object 3"/>
          <p:cNvGraphicFramePr>
            <a:graphicFrameLocks noGrp="1" noChangeAspect="1"/>
          </p:cNvGraphicFramePr>
          <p:nvPr>
            <p:ph idx="1"/>
            <p:extLst>
              <p:ext uri="{D42A27DB-BD31-4B8C-83A1-F6EECF244321}">
                <p14:modId xmlns:p14="http://schemas.microsoft.com/office/powerpoint/2010/main" val="1034545062"/>
              </p:ext>
            </p:extLst>
          </p:nvPr>
        </p:nvGraphicFramePr>
        <p:xfrm>
          <a:off x="228601" y="1193676"/>
          <a:ext cx="8185150" cy="4919788"/>
        </p:xfrm>
        <a:graphic>
          <a:graphicData uri="http://schemas.openxmlformats.org/presentationml/2006/ole">
            <mc:AlternateContent xmlns:mc="http://schemas.openxmlformats.org/markup-compatibility/2006">
              <mc:Choice xmlns:v="urn:schemas-microsoft-com:vml" Requires="v">
                <p:oleObj spid="_x0000_s3085" name="Chart" r:id="rId4" imgW="6924829" imgH="4162253" progId="MSGraph.Chart.8">
                  <p:embed followColorScheme="full"/>
                </p:oleObj>
              </mc:Choice>
              <mc:Fallback>
                <p:oleObj name="Chart" r:id="rId4" imgW="6924829" imgH="4162253" progId="MSGraph.Chart.8">
                  <p:embed followColorScheme="full"/>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1" y="1193676"/>
                        <a:ext cx="8185150" cy="4919788"/>
                      </a:xfrm>
                      <a:prstGeom prst="rect">
                        <a:avLst/>
                      </a:prstGeom>
                      <a:noFill/>
                      <a:extLst/>
                    </p:spPr>
                  </p:pic>
                </p:oleObj>
              </mc:Fallback>
            </mc:AlternateContent>
          </a:graphicData>
        </a:graphic>
      </p:graphicFrame>
      <p:sp>
        <p:nvSpPr>
          <p:cNvPr id="334852" name="Rectangle 4"/>
          <p:cNvSpPr>
            <a:spLocks noChangeArrowheads="1"/>
          </p:cNvSpPr>
          <p:nvPr/>
        </p:nvSpPr>
        <p:spPr bwMode="auto">
          <a:xfrm>
            <a:off x="228600" y="6096000"/>
            <a:ext cx="861060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t>Cobb, L.A., et al.  Influence of CPR prior to defibrillation in patients with out-of-hospital VF. </a:t>
            </a:r>
            <a:r>
              <a:rPr lang="en-US" i="1"/>
              <a:t>JAMA </a:t>
            </a:r>
            <a:r>
              <a:rPr lang="en-US"/>
              <a:t> 1999; 281(13):1182-8.</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34851"/>
                                        </p:tgtEl>
                                        <p:attrNameLst>
                                          <p:attrName>style.visibility</p:attrName>
                                        </p:attrNameLst>
                                      </p:cBhvr>
                                      <p:to>
                                        <p:strVal val="visible"/>
                                      </p:to>
                                    </p:set>
                                    <p:animEffect transition="in" filter="wipe(left)">
                                      <p:cBhvr>
                                        <p:cTn id="7" dur="500"/>
                                        <p:tgtEl>
                                          <p:spTgt spid="3348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4851"/>
                                        </p:tgtEl>
                                        <p:attrNameLst>
                                          <p:attrName>style.visibility</p:attrName>
                                        </p:attrNameLst>
                                      </p:cBhvr>
                                      <p:to>
                                        <p:strVal val="visible"/>
                                      </p:to>
                                    </p:set>
                                    <p:animEffect transition="in" filter="wipe(left)">
                                      <p:cBhvr>
                                        <p:cTn id="12" dur="500"/>
                                        <p:tgtEl>
                                          <p:spTgt spid="3348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4851"/>
                                        </p:tgtEl>
                                        <p:attrNameLst>
                                          <p:attrName>style.visibility</p:attrName>
                                        </p:attrNameLst>
                                      </p:cBhvr>
                                      <p:to>
                                        <p:strVal val="visible"/>
                                      </p:to>
                                    </p:set>
                                    <p:animEffect transition="in" filter="wipe(left)">
                                      <p:cBhvr>
                                        <p:cTn id="17" dur="500"/>
                                        <p:tgtEl>
                                          <p:spTgt spid="334851"/>
                                        </p:tgtEl>
                                      </p:cBhvr>
                                    </p:animEffect>
                                  </p:childTnLst>
                                </p:cTn>
                              </p:par>
                            </p:childTnLst>
                          </p:cTn>
                        </p:par>
                        <p:par>
                          <p:cTn id="18" fill="hold" nodeType="afterGroup">
                            <p:stCondLst>
                              <p:cond delay="500"/>
                            </p:stCondLst>
                            <p:childTnLst>
                              <p:par>
                                <p:cTn id="19" presetID="22" presetClass="entr" presetSubtype="8" fill="hold" grpId="0" nodeType="afterEffect">
                                  <p:stCondLst>
                                    <p:cond delay="500"/>
                                  </p:stCondLst>
                                  <p:childTnLst>
                                    <p:set>
                                      <p:cBhvr>
                                        <p:cTn id="20" dur="1" fill="hold">
                                          <p:stCondLst>
                                            <p:cond delay="0"/>
                                          </p:stCondLst>
                                        </p:cTn>
                                        <p:tgtEl>
                                          <p:spTgt spid="334852"/>
                                        </p:tgtEl>
                                        <p:attrNameLst>
                                          <p:attrName>style.visibility</p:attrName>
                                        </p:attrNameLst>
                                      </p:cBhvr>
                                      <p:to>
                                        <p:strVal val="visible"/>
                                      </p:to>
                                    </p:set>
                                    <p:animEffect transition="in" filter="wipe(left)">
                                      <p:cBhvr>
                                        <p:cTn id="21" dur="500"/>
                                        <p:tgtEl>
                                          <p:spTgt spid="334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334851" grpId="0" bld="series"/>
      <p:bldP spid="33485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47" y="2971800"/>
            <a:ext cx="9144000" cy="4953000"/>
          </a:xfrm>
        </p:spPr>
        <p:txBody>
          <a:bodyPr>
            <a:normAutofit/>
          </a:bodyPr>
          <a:lstStyle/>
          <a:p>
            <a:pPr algn="ctr"/>
            <a:r>
              <a:rPr lang="en-US" sz="2800" b="1" dirty="0" smtClean="0">
                <a:solidFill>
                  <a:srgbClr val="C00000"/>
                </a:solidFill>
              </a:rPr>
              <a:t>Bystanders </a:t>
            </a:r>
            <a:r>
              <a:rPr lang="en-US" sz="2800" b="1" dirty="0">
                <a:solidFill>
                  <a:srgbClr val="C00000"/>
                </a:solidFill>
              </a:rPr>
              <a:t>in the US only do CPR in 15 to 30 percent of out-of-hospital cardiac </a:t>
            </a:r>
            <a:r>
              <a:rPr lang="en-US" sz="2800" b="1" dirty="0" smtClean="0">
                <a:solidFill>
                  <a:srgbClr val="C00000"/>
                </a:solidFill>
              </a:rPr>
              <a:t>arrests</a:t>
            </a:r>
          </a:p>
          <a:p>
            <a:pPr algn="ctr"/>
            <a:r>
              <a:rPr lang="en-US" sz="2800" b="1" dirty="0">
                <a:solidFill>
                  <a:srgbClr val="C00000"/>
                </a:solidFill>
              </a:rPr>
              <a:t>The odds of survival drop significantly after four to six minutes without CPR in witnessed arrests (and the victim’s heart rhythm is ventricular </a:t>
            </a:r>
            <a:r>
              <a:rPr lang="en-US" sz="2800" b="1" dirty="0" smtClean="0">
                <a:solidFill>
                  <a:srgbClr val="C00000"/>
                </a:solidFill>
              </a:rPr>
              <a:t>fibrillation</a:t>
            </a:r>
          </a:p>
          <a:p>
            <a:pPr algn="ctr"/>
            <a:r>
              <a:rPr lang="en-US" sz="2800" b="1" dirty="0">
                <a:solidFill>
                  <a:srgbClr val="C00000"/>
                </a:solidFill>
              </a:rPr>
              <a:t>EMS providers generally can’t get to a scene for six to eight minutes </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304800"/>
            <a:ext cx="192177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89" y="0"/>
            <a:ext cx="6172200" cy="2770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76947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lgn="ctr"/>
            <a:r>
              <a:rPr lang="en-US" b="1" u="sng" dirty="0" smtClean="0"/>
              <a:t>Why People Don’t Do CPR</a:t>
            </a:r>
            <a:endParaRPr lang="en-US" b="1" u="sng" dirty="0"/>
          </a:p>
        </p:txBody>
      </p:sp>
      <p:sp>
        <p:nvSpPr>
          <p:cNvPr id="3" name="Content Placeholder 2"/>
          <p:cNvSpPr>
            <a:spLocks noGrp="1"/>
          </p:cNvSpPr>
          <p:nvPr>
            <p:ph idx="1"/>
          </p:nvPr>
        </p:nvSpPr>
        <p:spPr>
          <a:xfrm>
            <a:off x="152400" y="1371600"/>
            <a:ext cx="8534400" cy="4846320"/>
          </a:xfrm>
        </p:spPr>
        <p:txBody>
          <a:bodyPr>
            <a:normAutofit/>
          </a:bodyPr>
          <a:lstStyle/>
          <a:p>
            <a:r>
              <a:rPr lang="en-US" sz="3600" b="1" dirty="0" smtClean="0">
                <a:solidFill>
                  <a:srgbClr val="C00000"/>
                </a:solidFill>
              </a:rPr>
              <a:t>Mouth to Mouth- YUCK!</a:t>
            </a:r>
          </a:p>
          <a:p>
            <a:r>
              <a:rPr lang="en-US" sz="3600" b="1" dirty="0" smtClean="0">
                <a:solidFill>
                  <a:srgbClr val="C00000"/>
                </a:solidFill>
              </a:rPr>
              <a:t>Don't want to take a class</a:t>
            </a:r>
          </a:p>
          <a:p>
            <a:r>
              <a:rPr lang="en-US" sz="3600" b="1" dirty="0" smtClean="0">
                <a:solidFill>
                  <a:srgbClr val="C00000"/>
                </a:solidFill>
              </a:rPr>
              <a:t>CPR too complex</a:t>
            </a:r>
          </a:p>
          <a:p>
            <a:r>
              <a:rPr lang="en-US" sz="3600" b="1" dirty="0" smtClean="0">
                <a:solidFill>
                  <a:srgbClr val="C00000"/>
                </a:solidFill>
              </a:rPr>
              <a:t>Hard to remember all those facts</a:t>
            </a:r>
          </a:p>
          <a:p>
            <a:r>
              <a:rPr lang="en-US" sz="3600" b="1" dirty="0" smtClean="0">
                <a:solidFill>
                  <a:srgbClr val="C00000"/>
                </a:solidFill>
              </a:rPr>
              <a:t>Don’t want to hurt them!</a:t>
            </a:r>
          </a:p>
          <a:p>
            <a:r>
              <a:rPr lang="en-US" sz="3600" b="1" dirty="0" smtClean="0">
                <a:solidFill>
                  <a:srgbClr val="C00000"/>
                </a:solidFill>
              </a:rPr>
              <a:t>Might not be doing it right???</a:t>
            </a:r>
          </a:p>
          <a:p>
            <a:r>
              <a:rPr lang="en-US" sz="3600" b="1" dirty="0" smtClean="0">
                <a:solidFill>
                  <a:srgbClr val="C00000"/>
                </a:solidFill>
              </a:rPr>
              <a:t>I might get sued!!!</a:t>
            </a:r>
          </a:p>
          <a:p>
            <a:endParaRPr lang="en-US" dirty="0" smtClean="0"/>
          </a:p>
          <a:p>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1084555"/>
            <a:ext cx="17145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5334000"/>
            <a:ext cx="1955295" cy="1408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3962400"/>
            <a:ext cx="204668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82858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28600"/>
            <a:ext cx="8229600" cy="1143000"/>
          </a:xfrm>
        </p:spPr>
        <p:txBody>
          <a:bodyPr>
            <a:normAutofit/>
          </a:bodyPr>
          <a:lstStyle/>
          <a:p>
            <a:pPr algn="ctr" eaLnBrk="1" hangingPunct="1"/>
            <a:r>
              <a:rPr lang="en-US" sz="5400" b="1" u="sng" dirty="0" smtClean="0">
                <a:solidFill>
                  <a:schemeClr val="bg1"/>
                </a:solidFill>
              </a:rPr>
              <a:t>Current Statistics</a:t>
            </a:r>
          </a:p>
        </p:txBody>
      </p:sp>
      <p:sp>
        <p:nvSpPr>
          <p:cNvPr id="9219" name="Rectangle 3"/>
          <p:cNvSpPr>
            <a:spLocks noGrp="1" noChangeArrowheads="1"/>
          </p:cNvSpPr>
          <p:nvPr>
            <p:ph idx="1"/>
          </p:nvPr>
        </p:nvSpPr>
        <p:spPr>
          <a:xfrm>
            <a:off x="0" y="1053353"/>
            <a:ext cx="9144000" cy="4525963"/>
          </a:xfrm>
        </p:spPr>
        <p:txBody>
          <a:bodyPr>
            <a:noAutofit/>
          </a:bodyPr>
          <a:lstStyle/>
          <a:p>
            <a:pPr eaLnBrk="1" hangingPunct="1"/>
            <a:r>
              <a:rPr lang="en-US" sz="3600" b="1" dirty="0" smtClean="0"/>
              <a:t>350,000 cardiac arrests in USA each year</a:t>
            </a:r>
          </a:p>
          <a:p>
            <a:pPr eaLnBrk="1" hangingPunct="1"/>
            <a:r>
              <a:rPr lang="en-US" sz="3600" b="1" dirty="0" smtClean="0"/>
              <a:t>1 in every 90 seconds</a:t>
            </a:r>
          </a:p>
          <a:p>
            <a:pPr lvl="1" eaLnBrk="1" hangingPunct="1"/>
            <a:r>
              <a:rPr lang="en-US" sz="3600" b="1" dirty="0" smtClean="0"/>
              <a:t>36% </a:t>
            </a:r>
            <a:r>
              <a:rPr lang="en-US" sz="3600" b="1" u="sng" dirty="0" smtClean="0">
                <a:solidFill>
                  <a:srgbClr val="FF0000"/>
                </a:solidFill>
              </a:rPr>
              <a:t>In-hospital</a:t>
            </a:r>
          </a:p>
          <a:p>
            <a:pPr lvl="2" eaLnBrk="1" hangingPunct="1"/>
            <a:r>
              <a:rPr lang="en-US" sz="3600" b="1" dirty="0" smtClean="0"/>
              <a:t>18% of which survive to discharge</a:t>
            </a:r>
          </a:p>
          <a:p>
            <a:pPr lvl="1" eaLnBrk="1" hangingPunct="1"/>
            <a:r>
              <a:rPr lang="en-US" sz="3600" b="1" dirty="0" smtClean="0"/>
              <a:t>64% </a:t>
            </a:r>
            <a:r>
              <a:rPr lang="en-US" sz="3600" b="1" u="sng" dirty="0" smtClean="0">
                <a:solidFill>
                  <a:srgbClr val="FF0000"/>
                </a:solidFill>
              </a:rPr>
              <a:t>out of Hospital</a:t>
            </a:r>
          </a:p>
          <a:p>
            <a:pPr lvl="2" eaLnBrk="1" hangingPunct="1"/>
            <a:r>
              <a:rPr lang="en-US" sz="3600" b="1" u="sng" dirty="0" smtClean="0">
                <a:solidFill>
                  <a:srgbClr val="FF0000"/>
                </a:solidFill>
              </a:rPr>
              <a:t>2-9%</a:t>
            </a:r>
            <a:r>
              <a:rPr lang="en-US" sz="3600" b="1" dirty="0" smtClean="0"/>
              <a:t> of which survive to discharge</a:t>
            </a:r>
          </a:p>
        </p:txBody>
      </p:sp>
      <p:pic>
        <p:nvPicPr>
          <p:cNvPr id="20482" name="Picture 2" descr="http://www.mh.org.au/www/342/files/4_jan-publicaccessdefib9_web.jpg"/>
          <p:cNvPicPr>
            <a:picLocks noChangeAspect="1" noChangeArrowheads="1"/>
          </p:cNvPicPr>
          <p:nvPr/>
        </p:nvPicPr>
        <p:blipFill>
          <a:blip r:embed="rId2"/>
          <a:srcRect/>
          <a:stretch>
            <a:fillRect/>
          </a:stretch>
        </p:blipFill>
        <p:spPr bwMode="auto">
          <a:xfrm>
            <a:off x="3276600" y="4976265"/>
            <a:ext cx="2179384" cy="1743508"/>
          </a:xfrm>
          <a:prstGeom prst="rect">
            <a:avLst/>
          </a:prstGeom>
          <a:noFill/>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647265"/>
            <a:ext cx="1224409"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87" y="1752600"/>
            <a:ext cx="9144000" cy="4389120"/>
          </a:xfrm>
        </p:spPr>
        <p:txBody>
          <a:bodyPr/>
          <a:lstStyle/>
          <a:p>
            <a:r>
              <a:rPr lang="en-US" b="1" dirty="0"/>
              <a:t>Mouth-To-Mouth Ventilation's Role In CPR Questioned</a:t>
            </a:r>
          </a:p>
          <a:p>
            <a:r>
              <a:rPr lang="en-US" dirty="0"/>
              <a:t>Sep. 20, 1997 — A blue-ribbon panel of experts assembled by the American Heart Association has called into question the role of mouth-to-mouth ventilation as an integral part of cardiopulmonary resuscitation (CPR). </a:t>
            </a:r>
            <a:endParaRPr lang="en-US" dirty="0" smtClean="0"/>
          </a:p>
          <a:p>
            <a:r>
              <a:rPr lang="en-US" dirty="0" smtClean="0"/>
              <a:t>Mouth-to-mouth </a:t>
            </a:r>
            <a:r>
              <a:rPr lang="en-US" dirty="0"/>
              <a:t>ventilation can interfere with the rescuer's efforts to perform chest compressions and cause significant adverse effects. </a:t>
            </a:r>
            <a:endParaRPr lang="en-US" dirty="0" smtClean="0"/>
          </a:p>
          <a:p>
            <a:r>
              <a:rPr lang="en-US" dirty="0" smtClean="0"/>
              <a:t>It </a:t>
            </a:r>
            <a:r>
              <a:rPr lang="en-US" dirty="0"/>
              <a:t>makes CPR more difficult to teach, learn and perform, and dissuades bystanders from initiating therapy. </a:t>
            </a:r>
          </a:p>
          <a:p>
            <a:endParaRPr lang="en-US" dirty="0"/>
          </a:p>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5482"/>
            <a:ext cx="4905375" cy="1605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60677"/>
            <a:ext cx="2222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9777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http://lh5.ggpht.com/-p6-qxQfunXA/TwqqfnrM-yI/AAAAAAAAEZA/nUDkny1zmBg/epiphany%25255B4%25255D.jpg"/>
          <p:cNvPicPr>
            <a:picLocks noChangeAspect="1" noChangeArrowheads="1"/>
          </p:cNvPicPr>
          <p:nvPr/>
        </p:nvPicPr>
        <p:blipFill>
          <a:blip r:embed="rId2" cstate="print"/>
          <a:srcRect/>
          <a:stretch>
            <a:fillRect/>
          </a:stretch>
        </p:blipFill>
        <p:spPr bwMode="auto">
          <a:xfrm>
            <a:off x="663575" y="111125"/>
            <a:ext cx="7951788" cy="6746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681" y="0"/>
            <a:ext cx="2886075" cy="288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679735"/>
            <a:ext cx="4867275" cy="4204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531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471" y="104760"/>
            <a:ext cx="8469630" cy="665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95362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raigsafetytechnologies.com/wp-content/uploads/2012/06/Hands-Only-CPR-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97" y="914400"/>
            <a:ext cx="9061525"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2721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114300"/>
            <a:ext cx="8189913" cy="6627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6053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
          <p:cNvSpPr txBox="1">
            <a:spLocks noChangeArrowheads="1"/>
          </p:cNvSpPr>
          <p:nvPr/>
        </p:nvSpPr>
        <p:spPr bwMode="auto">
          <a:xfrm>
            <a:off x="325440" y="6291"/>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ea typeface="msgothic" charset="0"/>
                <a:cs typeface="msgothic" charset="0"/>
              </a:defRPr>
            </a:lvl1pPr>
            <a:lvl2pPr marL="742950" indent="-28575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ea typeface="msgothic" charset="0"/>
                <a:cs typeface="msgothic" charset="0"/>
              </a:defRPr>
            </a:lvl5pPr>
            <a:lvl6pPr marL="25146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ea typeface="msgothic" charset="0"/>
                <a:cs typeface="msgothic" charset="0"/>
              </a:defRPr>
            </a:lvl6pPr>
            <a:lvl7pPr marL="29718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ea typeface="msgothic" charset="0"/>
                <a:cs typeface="msgothic" charset="0"/>
              </a:defRPr>
            </a:lvl7pPr>
            <a:lvl8pPr marL="34290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ea typeface="msgothic" charset="0"/>
                <a:cs typeface="msgothic" charset="0"/>
              </a:defRPr>
            </a:lvl8pPr>
            <a:lvl9pPr marL="38862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ea typeface="msgothic" charset="0"/>
                <a:cs typeface="msgothic" charset="0"/>
              </a:defRPr>
            </a:lvl9pPr>
          </a:lstStyle>
          <a:p>
            <a:pPr algn="ctr" eaLnBrk="1"/>
            <a:r>
              <a:rPr lang="en-GB" sz="3600" b="1" u="sng" dirty="0">
                <a:solidFill>
                  <a:srgbClr val="FF0000"/>
                </a:solidFill>
                <a:latin typeface="Arial" pitchFamily="34" charset="0"/>
              </a:rPr>
              <a:t>Simplified Adult BLS Algorithm.</a:t>
            </a:r>
          </a:p>
        </p:txBody>
      </p:sp>
      <p:pic>
        <p:nvPicPr>
          <p:cNvPr id="20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280" y="5715960"/>
            <a:ext cx="1958400" cy="9793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5054" y="724673"/>
            <a:ext cx="4269922" cy="56927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3" name="Text Box 4"/>
          <p:cNvSpPr txBox="1">
            <a:spLocks noChangeArrowheads="1"/>
          </p:cNvSpPr>
          <p:nvPr/>
        </p:nvSpPr>
        <p:spPr bwMode="auto">
          <a:xfrm>
            <a:off x="2676736" y="6497243"/>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a:tabLst>
                <a:tab pos="723900" algn="l"/>
                <a:tab pos="1447800" algn="l"/>
                <a:tab pos="2171700" algn="l"/>
                <a:tab pos="2895600" algn="l"/>
                <a:tab pos="3619500" algn="l"/>
              </a:tabLst>
              <a:defRPr sz="2400">
                <a:solidFill>
                  <a:schemeClr val="tx1"/>
                </a:solidFill>
                <a:latin typeface="Times New Roman" pitchFamily="18" charset="0"/>
                <a:ea typeface="msgothic" charset="0"/>
                <a:cs typeface="msgothic" charset="0"/>
              </a:defRPr>
            </a:lvl1pPr>
            <a:lvl2pPr marL="742950" indent="-285750" eaLnBrk="0">
              <a:tabLst>
                <a:tab pos="723900" algn="l"/>
                <a:tab pos="1447800" algn="l"/>
                <a:tab pos="2171700" algn="l"/>
                <a:tab pos="2895600" algn="l"/>
                <a:tab pos="3619500" algn="l"/>
              </a:tabLst>
              <a:defRPr sz="2400">
                <a:solidFill>
                  <a:schemeClr val="tx1"/>
                </a:solidFill>
                <a:latin typeface="Times New Roman" pitchFamily="18" charset="0"/>
                <a:ea typeface="msgothic" charset="0"/>
                <a:cs typeface="msgothic" charset="0"/>
              </a:defRPr>
            </a:lvl2pPr>
            <a:lvl3pPr marL="1143000" indent="-228600" eaLnBrk="0">
              <a:tabLst>
                <a:tab pos="723900" algn="l"/>
                <a:tab pos="1447800" algn="l"/>
                <a:tab pos="2171700" algn="l"/>
                <a:tab pos="2895600" algn="l"/>
                <a:tab pos="3619500" algn="l"/>
              </a:tabLst>
              <a:defRPr sz="2400">
                <a:solidFill>
                  <a:schemeClr val="tx1"/>
                </a:solidFill>
                <a:latin typeface="Times New Roman" pitchFamily="18" charset="0"/>
                <a:ea typeface="msgothic" charset="0"/>
                <a:cs typeface="msgothic" charset="0"/>
              </a:defRPr>
            </a:lvl3pPr>
            <a:lvl4pPr marL="1600200" indent="-228600" eaLnBrk="0">
              <a:tabLst>
                <a:tab pos="723900" algn="l"/>
                <a:tab pos="1447800" algn="l"/>
                <a:tab pos="2171700" algn="l"/>
                <a:tab pos="2895600" algn="l"/>
                <a:tab pos="3619500" algn="l"/>
              </a:tabLst>
              <a:defRPr sz="2400">
                <a:solidFill>
                  <a:schemeClr val="tx1"/>
                </a:solidFill>
                <a:latin typeface="Times New Roman" pitchFamily="18" charset="0"/>
                <a:ea typeface="msgothic" charset="0"/>
                <a:cs typeface="msgothic" charset="0"/>
              </a:defRPr>
            </a:lvl4pPr>
            <a:lvl5pPr marL="2057400" indent="-228600" eaLnBrk="0">
              <a:tabLst>
                <a:tab pos="723900" algn="l"/>
                <a:tab pos="1447800" algn="l"/>
                <a:tab pos="2171700" algn="l"/>
                <a:tab pos="2895600" algn="l"/>
                <a:tab pos="3619500" algn="l"/>
              </a:tabLst>
              <a:defRPr sz="2400">
                <a:solidFill>
                  <a:schemeClr val="tx1"/>
                </a:solidFill>
                <a:latin typeface="Times New Roman" pitchFamily="18" charset="0"/>
                <a:ea typeface="msgothic" charset="0"/>
                <a:cs typeface="msgothic" charset="0"/>
              </a:defRPr>
            </a:lvl5pPr>
            <a:lvl6pPr marL="25146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chemeClr val="tx1"/>
                </a:solidFill>
                <a:latin typeface="Times New Roman" pitchFamily="18" charset="0"/>
                <a:ea typeface="msgothic" charset="0"/>
                <a:cs typeface="msgothic" charset="0"/>
              </a:defRPr>
            </a:lvl6pPr>
            <a:lvl7pPr marL="29718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chemeClr val="tx1"/>
                </a:solidFill>
                <a:latin typeface="Times New Roman" pitchFamily="18" charset="0"/>
                <a:ea typeface="msgothic" charset="0"/>
                <a:cs typeface="msgothic" charset="0"/>
              </a:defRPr>
            </a:lvl7pPr>
            <a:lvl8pPr marL="34290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chemeClr val="tx1"/>
                </a:solidFill>
                <a:latin typeface="Times New Roman" pitchFamily="18" charset="0"/>
                <a:ea typeface="msgothic" charset="0"/>
                <a:cs typeface="msgothic" charset="0"/>
              </a:defRPr>
            </a:lvl8pPr>
            <a:lvl9pPr marL="38862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chemeClr val="tx1"/>
                </a:solidFill>
                <a:latin typeface="Times New Roman" pitchFamily="18" charset="0"/>
                <a:ea typeface="msgothic" charset="0"/>
                <a:cs typeface="msgothic" charset="0"/>
              </a:defRPr>
            </a:lvl9pPr>
          </a:lstStyle>
          <a:p>
            <a:pPr eaLnBrk="1"/>
            <a:r>
              <a:rPr lang="en-GB" sz="1100" b="1" dirty="0">
                <a:solidFill>
                  <a:srgbClr val="000000"/>
                </a:solidFill>
                <a:latin typeface="Arial" pitchFamily="34" charset="0"/>
              </a:rPr>
              <a:t>Travers A H et al. Circulation 2010;122:S676-S684</a:t>
            </a:r>
          </a:p>
        </p:txBody>
      </p:sp>
      <p:sp>
        <p:nvSpPr>
          <p:cNvPr id="2054" name="Text Box 5"/>
          <p:cNvSpPr txBox="1">
            <a:spLocks noChangeArrowheads="1"/>
          </p:cNvSpPr>
          <p:nvPr/>
        </p:nvSpPr>
        <p:spPr bwMode="auto">
          <a:xfrm>
            <a:off x="42480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eaLnBrk="0">
              <a:tabLst>
                <a:tab pos="723900" algn="l"/>
                <a:tab pos="1447800" algn="l"/>
                <a:tab pos="2171700" algn="l"/>
                <a:tab pos="2895600" algn="l"/>
                <a:tab pos="3619500" algn="l"/>
                <a:tab pos="4343400" algn="l"/>
                <a:tab pos="5067300" algn="l"/>
              </a:tabLst>
              <a:defRPr sz="2400">
                <a:solidFill>
                  <a:schemeClr val="tx1"/>
                </a:solidFill>
                <a:latin typeface="Times New Roman" pitchFamily="18" charset="0"/>
                <a:ea typeface="msgothic" charset="0"/>
                <a:cs typeface="msgothic" charset="0"/>
              </a:defRPr>
            </a:lvl1pPr>
            <a:lvl2pPr marL="742950" indent="-285750" eaLnBrk="0">
              <a:tabLst>
                <a:tab pos="723900" algn="l"/>
                <a:tab pos="1447800" algn="l"/>
                <a:tab pos="2171700" algn="l"/>
                <a:tab pos="2895600" algn="l"/>
                <a:tab pos="3619500" algn="l"/>
                <a:tab pos="4343400" algn="l"/>
                <a:tab pos="5067300" algn="l"/>
              </a:tabLst>
              <a:defRPr sz="2400">
                <a:solidFill>
                  <a:schemeClr val="tx1"/>
                </a:solidFill>
                <a:latin typeface="Times New Roman" pitchFamily="18"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pitchFamily="18"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pitchFamily="18"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pitchFamily="18" charset="0"/>
                <a:ea typeface="msgothic" charset="0"/>
                <a:cs typeface="msgothic" charset="0"/>
              </a:defRPr>
            </a:lvl5pPr>
            <a:lvl6pPr marL="25146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chemeClr val="tx1"/>
                </a:solidFill>
                <a:latin typeface="Times New Roman" pitchFamily="18" charset="0"/>
                <a:ea typeface="msgothic" charset="0"/>
                <a:cs typeface="msgothic" charset="0"/>
              </a:defRPr>
            </a:lvl6pPr>
            <a:lvl7pPr marL="29718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chemeClr val="tx1"/>
                </a:solidFill>
                <a:latin typeface="Times New Roman" pitchFamily="18" charset="0"/>
                <a:ea typeface="msgothic" charset="0"/>
                <a:cs typeface="msgothic" charset="0"/>
              </a:defRPr>
            </a:lvl7pPr>
            <a:lvl8pPr marL="34290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chemeClr val="tx1"/>
                </a:solidFill>
                <a:latin typeface="Times New Roman" pitchFamily="18" charset="0"/>
                <a:ea typeface="msgothic" charset="0"/>
                <a:cs typeface="msgothic" charset="0"/>
              </a:defRPr>
            </a:lvl8pPr>
            <a:lvl9pPr marL="38862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chemeClr val="tx1"/>
                </a:solidFill>
                <a:latin typeface="Times New Roman" pitchFamily="18" charset="0"/>
                <a:ea typeface="msgothic" charset="0"/>
                <a:cs typeface="msgothic" charset="0"/>
              </a:defRPr>
            </a:lvl9pPr>
          </a:lstStyle>
          <a:p>
            <a:pPr eaLnBrk="1"/>
            <a:r>
              <a:rPr lang="en-GB" sz="900">
                <a:solidFill>
                  <a:srgbClr val="000000"/>
                </a:solidFill>
                <a:latin typeface="Arial" pitchFamily="34" charset="0"/>
              </a:rPr>
              <a:t>Copyright © American Heart Association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0"/>
            <a:ext cx="8839200" cy="3790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85" y="2710260"/>
            <a:ext cx="3857625" cy="4166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8480" y="2710260"/>
            <a:ext cx="5225520" cy="4147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95226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4483" y="2332037"/>
            <a:ext cx="9144001" cy="4525963"/>
          </a:xfrm>
        </p:spPr>
        <p:txBody>
          <a:bodyPr anchor="ctr" anchorCtr="0">
            <a:noAutofit/>
          </a:bodyPr>
          <a:lstStyle/>
          <a:p>
            <a:pPr algn="ctr">
              <a:spcBef>
                <a:spcPts val="1776"/>
              </a:spcBef>
            </a:pPr>
            <a:r>
              <a:rPr lang="en-US" sz="2400" b="1" dirty="0" smtClean="0">
                <a:latin typeface="Gill Sans"/>
                <a:cs typeface="Gill Sans"/>
              </a:rPr>
              <a:t>Sudden Cardiac Arrest (SCA) is a leading cause of death in the United States, accounting for an estimated 350,000 deaths each year.</a:t>
            </a:r>
          </a:p>
          <a:p>
            <a:pPr algn="ctr">
              <a:spcBef>
                <a:spcPts val="1776"/>
              </a:spcBef>
            </a:pPr>
            <a:r>
              <a:rPr lang="en-US" sz="2400" b="1" dirty="0" smtClean="0">
                <a:latin typeface="Gill Sans"/>
                <a:cs typeface="Gill Sans"/>
              </a:rPr>
              <a:t>Delivery of CPR is life-saving first aid that can sustain life until advanced care can arrive by helping to maintain vital blood flow to the heart and brain.</a:t>
            </a:r>
          </a:p>
          <a:p>
            <a:pPr algn="ctr">
              <a:spcBef>
                <a:spcPts val="1776"/>
              </a:spcBef>
            </a:pPr>
            <a:r>
              <a:rPr lang="en-US" sz="2400" b="1" dirty="0">
                <a:latin typeface="Gill Sans"/>
                <a:cs typeface="Gill Sans"/>
              </a:rPr>
              <a:t>Over the past 50 years, </a:t>
            </a:r>
            <a:r>
              <a:rPr lang="en-US" sz="2400" b="1" dirty="0" smtClean="0">
                <a:latin typeface="Gill Sans"/>
                <a:cs typeface="Gill Sans"/>
              </a:rPr>
              <a:t>300 million </a:t>
            </a:r>
            <a:r>
              <a:rPr lang="en-US" sz="2400" b="1" dirty="0">
                <a:latin typeface="Gill Sans"/>
                <a:cs typeface="Gill Sans"/>
              </a:rPr>
              <a:t>people have been trained in </a:t>
            </a:r>
            <a:r>
              <a:rPr lang="en-US" sz="2400" b="1" dirty="0" smtClean="0">
                <a:latin typeface="Gill Sans"/>
                <a:cs typeface="Gill Sans"/>
              </a:rPr>
              <a:t>CPR but only about 25% of SCA victims receive bystander CPR.</a:t>
            </a:r>
          </a:p>
        </p:txBody>
      </p:sp>
      <p:pic>
        <p:nvPicPr>
          <p:cNvPr id="15" name="Picture 14" descr="ChainOfSurvivalLink2and3_626p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81000"/>
            <a:ext cx="8518073" cy="1905000"/>
          </a:xfrm>
          <a:prstGeom prst="rect">
            <a:avLst/>
          </a:prstGeom>
        </p:spPr>
      </p:pic>
    </p:spTree>
    <p:extLst>
      <p:ext uri="{BB962C8B-B14F-4D97-AF65-F5344CB8AC3E}">
        <p14:creationId xmlns:p14="http://schemas.microsoft.com/office/powerpoint/2010/main" val="34592792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0" y="0"/>
            <a:ext cx="9144000" cy="3758977"/>
          </a:xfrm>
        </p:spPr>
        <p:txBody>
          <a:bodyPr anchor="ctr" anchorCtr="0">
            <a:noAutofit/>
          </a:bodyPr>
          <a:lstStyle/>
          <a:p>
            <a:pPr>
              <a:spcBef>
                <a:spcPts val="1776"/>
              </a:spcBef>
            </a:pPr>
            <a:r>
              <a:rPr lang="en-US" sz="2400" b="1" dirty="0" smtClean="0">
                <a:latin typeface="Gill Sans"/>
                <a:cs typeface="Gill Sans"/>
              </a:rPr>
              <a:t>Every minute </a:t>
            </a:r>
            <a:r>
              <a:rPr lang="en-US" sz="2400" b="1" dirty="0">
                <a:latin typeface="Gill Sans"/>
                <a:cs typeface="Gill Sans"/>
              </a:rPr>
              <a:t>without CPR following sudden cardiac arrest, the probability of survival reduces by 7-10% per </a:t>
            </a:r>
            <a:r>
              <a:rPr lang="en-US" sz="2400" b="1" dirty="0" smtClean="0">
                <a:latin typeface="Gill Sans"/>
                <a:cs typeface="Gill Sans"/>
              </a:rPr>
              <a:t>minute.</a:t>
            </a:r>
          </a:p>
          <a:p>
            <a:pPr>
              <a:spcBef>
                <a:spcPts val="1776"/>
              </a:spcBef>
            </a:pPr>
            <a:r>
              <a:rPr lang="en-US" sz="2400" b="1" dirty="0" smtClean="0">
                <a:latin typeface="Gill Sans"/>
                <a:cs typeface="Gill Sans"/>
              </a:rPr>
              <a:t>When </a:t>
            </a:r>
            <a:r>
              <a:rPr lang="en-US" sz="2400" b="1" dirty="0">
                <a:latin typeface="Gill Sans"/>
                <a:cs typeface="Gill Sans"/>
              </a:rPr>
              <a:t>bystander CPR is delivered, the patient stands a better chance as the probability for survival reduces to 3-4% per minute. </a:t>
            </a:r>
            <a:endParaRPr lang="en-US" sz="2400" b="1" dirty="0" smtClean="0">
              <a:latin typeface="Gill Sans"/>
              <a:cs typeface="Gill Sans"/>
            </a:endParaRPr>
          </a:p>
          <a:p>
            <a:pPr>
              <a:spcBef>
                <a:spcPts val="1776"/>
              </a:spcBef>
            </a:pPr>
            <a:r>
              <a:rPr lang="en-US" sz="2400" b="1" dirty="0" smtClean="0">
                <a:latin typeface="Gill Sans"/>
                <a:cs typeface="Gill Sans"/>
              </a:rPr>
              <a:t>Overall</a:t>
            </a:r>
            <a:r>
              <a:rPr lang="en-US" sz="2400" b="1" dirty="0">
                <a:latin typeface="Gill Sans"/>
                <a:cs typeface="Gill Sans"/>
              </a:rPr>
              <a:t>, bystander CPR increases survival 2-3 times compared to no </a:t>
            </a:r>
            <a:r>
              <a:rPr lang="en-US" sz="2400" b="1" dirty="0" smtClean="0">
                <a:latin typeface="Gill Sans"/>
                <a:cs typeface="Gill Sans"/>
              </a:rPr>
              <a:t>bystander CPR.</a:t>
            </a:r>
            <a:endParaRPr lang="en-US" sz="2400" b="1" dirty="0">
              <a:latin typeface="Gill Sans"/>
              <a:cs typeface="Gill San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3418840"/>
            <a:ext cx="5791200" cy="3188148"/>
          </a:xfrm>
          <a:prstGeom prst="rect">
            <a:avLst/>
          </a:prstGeom>
        </p:spPr>
      </p:pic>
    </p:spTree>
    <p:extLst>
      <p:ext uri="{BB962C8B-B14F-4D97-AF65-F5344CB8AC3E}">
        <p14:creationId xmlns:p14="http://schemas.microsoft.com/office/powerpoint/2010/main" val="12817283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 y="0"/>
            <a:ext cx="910870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94767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0" y="76200"/>
            <a:ext cx="9144000" cy="4525963"/>
          </a:xfrm>
        </p:spPr>
        <p:txBody>
          <a:bodyPr anchor="ctr" anchorCtr="0">
            <a:noAutofit/>
          </a:bodyPr>
          <a:lstStyle/>
          <a:p>
            <a:pPr algn="ctr">
              <a:spcBef>
                <a:spcPts val="1776"/>
              </a:spcBef>
            </a:pPr>
            <a:r>
              <a:rPr lang="en-US" sz="2400" b="1" dirty="0" smtClean="0">
                <a:latin typeface="Gill Sans"/>
                <a:cs typeface="Gill Sans"/>
              </a:rPr>
              <a:t>Publicly available AEDs are rarely retrieved and used because bystanders generally cannot see them and have no way to know if one is even available nearby.</a:t>
            </a:r>
          </a:p>
          <a:p>
            <a:pPr algn="ctr">
              <a:spcBef>
                <a:spcPts val="1776"/>
              </a:spcBef>
            </a:pPr>
            <a:r>
              <a:rPr lang="en-US" sz="2400" b="1" dirty="0" smtClean="0">
                <a:latin typeface="Gill Sans"/>
                <a:cs typeface="Gill Sans"/>
              </a:rPr>
              <a:t>Statistics provided by the CARES (Cardiac Arrest Registry to Enhance Survival) Registry indicate that publicly available AEDs are used less than 3% of the time when needed and available. As a result, SCA victims are dying at locations at or near publicly placed AEDs.</a:t>
            </a:r>
          </a:p>
          <a:p>
            <a:pPr algn="ctr">
              <a:spcBef>
                <a:spcPts val="1776"/>
              </a:spcBef>
            </a:pPr>
            <a:r>
              <a:rPr lang="en-US" sz="2400" b="1" dirty="0" smtClean="0">
                <a:latin typeface="Gill Sans"/>
                <a:cs typeface="Gill Sans"/>
              </a:rPr>
              <a:t>AEDs are now widely available in public places such as schools, airports and workplaces.</a:t>
            </a:r>
            <a:endParaRPr lang="en-US" sz="2400" b="1" dirty="0">
              <a:latin typeface="Gill Sans"/>
              <a:cs typeface="Gill Sans"/>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997" y="4495799"/>
            <a:ext cx="2131786"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436126"/>
            <a:ext cx="2297879" cy="2357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4571998"/>
            <a:ext cx="2390774" cy="2085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01503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05000"/>
            <a:ext cx="9144000" cy="5028569"/>
          </a:xfrm>
        </p:spPr>
        <p:txBody>
          <a:bodyPr anchor="ctr" anchorCtr="0">
            <a:normAutofit/>
          </a:bodyPr>
          <a:lstStyle/>
          <a:p>
            <a:pPr algn="ctr">
              <a:lnSpc>
                <a:spcPct val="110000"/>
              </a:lnSpc>
              <a:spcBef>
                <a:spcPts val="1200"/>
              </a:spcBef>
            </a:pPr>
            <a:r>
              <a:rPr lang="en-US" sz="2800" b="1" dirty="0" smtClean="0">
                <a:latin typeface="Gill Sans"/>
                <a:cs typeface="Gill Sans"/>
              </a:rPr>
              <a:t>The PulsePoint app is a pre-arrival notification system designed to support public safety agencies working to improve cardiac arrest survival rates through improved bystander performance.</a:t>
            </a:r>
          </a:p>
          <a:p>
            <a:pPr algn="ctr">
              <a:spcBef>
                <a:spcPts val="1200"/>
              </a:spcBef>
            </a:pPr>
            <a:r>
              <a:rPr lang="en-US" sz="2800" b="1" dirty="0" smtClean="0">
                <a:latin typeface="Gill Sans"/>
                <a:cs typeface="Gill Sans"/>
              </a:rPr>
              <a:t>The purpose of the app is to reduce collapse-to-CPR and collapse-to-defibrillation times by simultaneously dispatching nearby CPR-trained citizens to those in need of CPR, along with detailed public AED location information.</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1376"/>
            <a:ext cx="4371975" cy="24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83818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0" y="76200"/>
            <a:ext cx="9144000" cy="4525963"/>
          </a:xfrm>
        </p:spPr>
        <p:txBody>
          <a:bodyPr anchor="ctr">
            <a:noAutofit/>
          </a:bodyPr>
          <a:lstStyle/>
          <a:p>
            <a:pPr algn="ctr">
              <a:spcBef>
                <a:spcPts val="1776"/>
              </a:spcBef>
            </a:pPr>
            <a:r>
              <a:rPr lang="en-US" sz="2800" b="1" dirty="0" smtClean="0">
                <a:latin typeface="Gill Sans"/>
                <a:cs typeface="Gill Sans"/>
              </a:rPr>
              <a:t>The PulsePoint mobile app alerts CPR-trained bystanders to someone nearby having a sudden cardiac arrest that may require CPR, so that CPR can begin immediately.</a:t>
            </a:r>
          </a:p>
          <a:p>
            <a:pPr algn="ctr">
              <a:spcBef>
                <a:spcPts val="1776"/>
              </a:spcBef>
            </a:pPr>
            <a:r>
              <a:rPr lang="en-US" sz="2800" b="1" dirty="0" smtClean="0">
                <a:latin typeface="Gill Sans"/>
                <a:cs typeface="Gill Sans"/>
              </a:rPr>
              <a:t>The app directs these citizen rescuers, with a live map, to the nearest AED.</a:t>
            </a:r>
          </a:p>
          <a:p>
            <a:pPr algn="ctr">
              <a:spcBef>
                <a:spcPts val="1776"/>
              </a:spcBef>
            </a:pPr>
            <a:r>
              <a:rPr lang="en-US" sz="2800" b="1" dirty="0" smtClean="0">
                <a:latin typeface="Gill Sans"/>
                <a:cs typeface="Gill Sans"/>
              </a:rPr>
              <a:t>The app is automatically activated by the local public safety communications center simultaneous with the dispatch of local fire and EMS resources.</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8950" y="4476750"/>
            <a:ext cx="308610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62094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0" y="228600"/>
            <a:ext cx="9144000" cy="4525963"/>
          </a:xfrm>
        </p:spPr>
        <p:txBody>
          <a:bodyPr anchor="ctr">
            <a:noAutofit/>
          </a:bodyPr>
          <a:lstStyle/>
          <a:p>
            <a:pPr algn="ctr">
              <a:spcBef>
                <a:spcPts val="1776"/>
              </a:spcBef>
            </a:pPr>
            <a:r>
              <a:rPr lang="en-US" sz="2400" b="1" dirty="0">
                <a:latin typeface="Gill Sans"/>
                <a:cs typeface="Gill Sans"/>
              </a:rPr>
              <a:t>Notifications are made simultaneously with the dispatch of paramedics to anyone within the area that is CPR-trained and has indicated their willingness and ability to assist during an SCA emergency. </a:t>
            </a:r>
            <a:endParaRPr lang="en-US" sz="2400" b="1" dirty="0" smtClean="0">
              <a:latin typeface="Gill Sans"/>
              <a:cs typeface="Gill Sans"/>
            </a:endParaRPr>
          </a:p>
          <a:p>
            <a:pPr algn="ctr">
              <a:spcBef>
                <a:spcPts val="1776"/>
              </a:spcBef>
            </a:pPr>
            <a:r>
              <a:rPr lang="en-US" sz="2400" b="1" dirty="0" smtClean="0">
                <a:latin typeface="Gill Sans"/>
                <a:cs typeface="Gill Sans"/>
              </a:rPr>
              <a:t>These </a:t>
            </a:r>
            <a:r>
              <a:rPr lang="en-US" sz="2400" b="1" dirty="0">
                <a:latin typeface="Gill Sans"/>
                <a:cs typeface="Gill Sans"/>
              </a:rPr>
              <a:t>notifications are only made if the victim is in a public place and only to potential rescuers that are in the immediate vicinity of the emergency. </a:t>
            </a:r>
            <a:endParaRPr lang="en-US" sz="2400" b="1" dirty="0" smtClean="0">
              <a:latin typeface="Gill Sans"/>
              <a:cs typeface="Gill Sans"/>
            </a:endParaRPr>
          </a:p>
          <a:p>
            <a:pPr algn="ctr">
              <a:spcBef>
                <a:spcPts val="1776"/>
              </a:spcBef>
            </a:pPr>
            <a:r>
              <a:rPr lang="en-US" sz="2400" b="1" dirty="0" smtClean="0">
                <a:latin typeface="Gill Sans"/>
                <a:cs typeface="Gill Sans"/>
              </a:rPr>
              <a:t>When </a:t>
            </a:r>
            <a:r>
              <a:rPr lang="en-US" sz="2400" b="1" dirty="0">
                <a:latin typeface="Gill Sans"/>
                <a:cs typeface="Gill Sans"/>
              </a:rPr>
              <a:t>notifications do occur they intend to target potential citizen rescuers that are primarily within walking distance of the event.</a:t>
            </a:r>
          </a:p>
          <a:p>
            <a:pPr algn="ctr">
              <a:spcBef>
                <a:spcPts val="1776"/>
              </a:spcBef>
            </a:pPr>
            <a:endParaRPr lang="en-US" sz="2800" b="1" dirty="0">
              <a:latin typeface="Gill Sans"/>
              <a:cs typeface="Gill Sans"/>
            </a:endParaRP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4267200"/>
            <a:ext cx="4999594" cy="2315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57943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s_5_1200p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2800"/>
            <a:ext cx="9144000" cy="5227320"/>
          </a:xfrm>
          <a:prstGeom prst="rect">
            <a:avLst/>
          </a:prstGeom>
        </p:spPr>
      </p:pic>
    </p:spTree>
    <p:extLst>
      <p:ext uri="{BB962C8B-B14F-4D97-AF65-F5344CB8AC3E}">
        <p14:creationId xmlns:p14="http://schemas.microsoft.com/office/powerpoint/2010/main" val="40187760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332" y="79377"/>
            <a:ext cx="4480559" cy="6688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72353"/>
            <a:ext cx="4219575"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9810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29" y="838200"/>
            <a:ext cx="4800600" cy="4389120"/>
          </a:xfrm>
        </p:spPr>
        <p:txBody>
          <a:bodyPr>
            <a:normAutofit fontScale="92500" lnSpcReduction="10000"/>
          </a:bodyPr>
          <a:lstStyle/>
          <a:p>
            <a:pPr algn="ctr"/>
            <a:r>
              <a:rPr lang="en-US" sz="3200" b="1" dirty="0"/>
              <a:t>The notification is followed by a map display showing the dispatched location of the emergency along with the precise location of the citizen rescuer – providing for easy navigation between the two. </a:t>
            </a:r>
          </a:p>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81000"/>
            <a:ext cx="3985478" cy="594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7025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86092"/>
            <a:ext cx="3888558" cy="5805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457200"/>
            <a:ext cx="4267200" cy="5262979"/>
          </a:xfrm>
          <a:prstGeom prst="rect">
            <a:avLst/>
          </a:prstGeom>
          <a:noFill/>
        </p:spPr>
        <p:txBody>
          <a:bodyPr wrap="square" rtlCol="0">
            <a:spAutoFit/>
          </a:bodyPr>
          <a:lstStyle/>
          <a:p>
            <a:pPr algn="ctr"/>
            <a:r>
              <a:rPr lang="en-US" sz="2400" b="1" dirty="0" smtClean="0"/>
              <a:t>The map display also shows the exact location of the nearest AEDs. In many cases nationwide, nearby AEDs have not been used when they may have made a big difference. The application aims to address this type of failure by informing citizen rescuers where the nearest AED is located – in real-time and in context of their current location</a:t>
            </a:r>
          </a:p>
          <a:p>
            <a:pPr algn="ctr"/>
            <a:endParaRPr lang="en-US" sz="2400" b="1" dirty="0"/>
          </a:p>
        </p:txBody>
      </p:sp>
    </p:spTree>
    <p:extLst>
      <p:ext uri="{BB962C8B-B14F-4D97-AF65-F5344CB8AC3E}">
        <p14:creationId xmlns:p14="http://schemas.microsoft.com/office/powerpoint/2010/main" val="31970861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desktop folders\Pulsepoint\ACFDSta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553" y="974221"/>
            <a:ext cx="8745122" cy="51441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196553"/>
            <a:ext cx="9067800" cy="707886"/>
          </a:xfrm>
          <a:prstGeom prst="rect">
            <a:avLst/>
          </a:prstGeom>
          <a:noFill/>
        </p:spPr>
        <p:txBody>
          <a:bodyPr wrap="square" rtlCol="0">
            <a:spAutoFit/>
          </a:bodyPr>
          <a:lstStyle/>
          <a:p>
            <a:r>
              <a:rPr lang="en-US" sz="4000" b="1" u="sng" dirty="0" smtClean="0">
                <a:solidFill>
                  <a:srgbClr val="FF0000"/>
                </a:solidFill>
              </a:rPr>
              <a:t>ALAMEDA COUNTY FIRE STATIONS</a:t>
            </a:r>
            <a:endParaRPr lang="en-US" sz="4000" b="1" u="sng" dirty="0">
              <a:solidFill>
                <a:srgbClr val="FF0000"/>
              </a:solidFill>
            </a:endParaRPr>
          </a:p>
        </p:txBody>
      </p:sp>
    </p:spTree>
    <p:extLst>
      <p:ext uri="{BB962C8B-B14F-4D97-AF65-F5344CB8AC3E}">
        <p14:creationId xmlns:p14="http://schemas.microsoft.com/office/powerpoint/2010/main" val="40987787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desktop folders\Pulsepoint\PPResponders0212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11" y="875314"/>
            <a:ext cx="9015601" cy="53032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119641"/>
            <a:ext cx="9144000" cy="523220"/>
          </a:xfrm>
          <a:prstGeom prst="rect">
            <a:avLst/>
          </a:prstGeom>
          <a:noFill/>
        </p:spPr>
        <p:txBody>
          <a:bodyPr wrap="square" rtlCol="0">
            <a:spAutoFit/>
          </a:bodyPr>
          <a:lstStyle/>
          <a:p>
            <a:r>
              <a:rPr lang="en-US" sz="2800" b="1" u="sng" dirty="0" smtClean="0">
                <a:solidFill>
                  <a:srgbClr val="FF0000"/>
                </a:solidFill>
              </a:rPr>
              <a:t>PULSEPOINT RESPONDERS IN ALAMEDA COUNTY</a:t>
            </a:r>
            <a:endParaRPr lang="en-US" sz="2800" b="1" u="sng" dirty="0">
              <a:solidFill>
                <a:srgbClr val="FF0000"/>
              </a:solidFill>
            </a:endParaRPr>
          </a:p>
        </p:txBody>
      </p:sp>
    </p:spTree>
    <p:extLst>
      <p:ext uri="{BB962C8B-B14F-4D97-AF65-F5344CB8AC3E}">
        <p14:creationId xmlns:p14="http://schemas.microsoft.com/office/powerpoint/2010/main" val="39181973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172026"/>
            <a:ext cx="9144001" cy="2523768"/>
          </a:xfrm>
          <a:prstGeom prst="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spcAft>
                <a:spcPts val="600"/>
              </a:spcAft>
              <a:buClr>
                <a:srgbClr val="000000"/>
              </a:buClr>
              <a:buFont typeface="Courier New" pitchFamily="49" charset="0"/>
              <a:buChar char="o"/>
            </a:pPr>
            <a:r>
              <a:rPr lang="en-US" sz="1600" b="1" dirty="0" smtClean="0">
                <a:solidFill>
                  <a:srgbClr val="000000"/>
                </a:solidFill>
                <a:latin typeface="Georgia"/>
              </a:rPr>
              <a:t>Uses a secure Web database with restricted access for authorized users.</a:t>
            </a:r>
          </a:p>
          <a:p>
            <a:pPr algn="ctr">
              <a:spcAft>
                <a:spcPts val="600"/>
              </a:spcAft>
              <a:buClr>
                <a:srgbClr val="000000"/>
              </a:buClr>
              <a:buFont typeface="Courier New" pitchFamily="49" charset="0"/>
              <a:buChar char="o"/>
            </a:pPr>
            <a:r>
              <a:rPr lang="en-US" sz="1600" b="1" dirty="0" smtClean="0">
                <a:solidFill>
                  <a:srgbClr val="000000"/>
                </a:solidFill>
                <a:latin typeface="Georgia"/>
              </a:rPr>
              <a:t>Has software that collects and links data sources to create a single de-identified record for each OHCA event. </a:t>
            </a:r>
          </a:p>
          <a:p>
            <a:pPr algn="ctr">
              <a:spcAft>
                <a:spcPts val="600"/>
              </a:spcAft>
              <a:buClr>
                <a:srgbClr val="000000"/>
              </a:buClr>
              <a:buFont typeface="Courier New" pitchFamily="49" charset="0"/>
              <a:buChar char="o"/>
            </a:pPr>
            <a:r>
              <a:rPr lang="en-US" sz="1600" b="1" dirty="0" smtClean="0">
                <a:solidFill>
                  <a:srgbClr val="000000"/>
                </a:solidFill>
                <a:latin typeface="Georgia"/>
              </a:rPr>
              <a:t>Uses a simple, HIPAA-compliant methodology to protect confidentiality. </a:t>
            </a:r>
          </a:p>
          <a:p>
            <a:pPr algn="ctr">
              <a:spcAft>
                <a:spcPts val="600"/>
              </a:spcAft>
              <a:buClr>
                <a:srgbClr val="000000"/>
              </a:buClr>
              <a:buFont typeface="Courier New" pitchFamily="49" charset="0"/>
              <a:buChar char="o"/>
              <a:tabLst>
                <a:tab pos="0" algn="ctr"/>
              </a:tabLst>
            </a:pPr>
            <a:r>
              <a:rPr lang="en-US" sz="1600" b="1" dirty="0" smtClean="0">
                <a:solidFill>
                  <a:srgbClr val="000000"/>
                </a:solidFill>
                <a:latin typeface="Georgia"/>
              </a:rPr>
              <a:t>Accepts a variety of input methods, such as uploaded data files or online data entry. </a:t>
            </a:r>
          </a:p>
          <a:p>
            <a:pPr algn="ctr">
              <a:spcAft>
                <a:spcPts val="600"/>
              </a:spcAft>
              <a:buClr>
                <a:srgbClr val="000000"/>
              </a:buClr>
              <a:buFont typeface="Courier New" pitchFamily="49" charset="0"/>
              <a:buChar char="o"/>
            </a:pPr>
            <a:r>
              <a:rPr lang="en-US" sz="1600" b="1" dirty="0" smtClean="0">
                <a:solidFill>
                  <a:srgbClr val="000000"/>
                </a:solidFill>
                <a:latin typeface="Georgia"/>
              </a:rPr>
              <a:t>Collects 9-1-1 computer-aided dispatch data for EMS response times. </a:t>
            </a:r>
          </a:p>
          <a:p>
            <a:pPr algn="ctr">
              <a:spcAft>
                <a:spcPts val="600"/>
              </a:spcAft>
              <a:buClr>
                <a:srgbClr val="000000"/>
              </a:buClr>
              <a:buFont typeface="Courier New" pitchFamily="49" charset="0"/>
              <a:buChar char="o"/>
            </a:pPr>
            <a:r>
              <a:rPr lang="en-US" sz="1600" b="1" dirty="0" smtClean="0">
                <a:solidFill>
                  <a:srgbClr val="000000"/>
                </a:solidFill>
                <a:latin typeface="Georgia"/>
              </a:rPr>
              <a:t>Allows longitudinal, internal benchmarking of key performance indicators. </a:t>
            </a:r>
          </a:p>
          <a:p>
            <a:pPr algn="ctr">
              <a:spcAft>
                <a:spcPts val="600"/>
              </a:spcAft>
              <a:buClr>
                <a:srgbClr val="000000"/>
              </a:buClr>
              <a:buFont typeface="Courier New" pitchFamily="49" charset="0"/>
              <a:buChar char="o"/>
            </a:pPr>
            <a:r>
              <a:rPr lang="en-US" sz="1600" b="1" dirty="0" smtClean="0">
                <a:solidFill>
                  <a:srgbClr val="000000"/>
                </a:solidFill>
                <a:latin typeface="Georgia"/>
              </a:rPr>
              <a:t>Provides multiple reporting features, including charts, graphs, and maps.</a:t>
            </a:r>
          </a:p>
        </p:txBody>
      </p:sp>
      <p:sp>
        <p:nvSpPr>
          <p:cNvPr id="11" name="TextBox 10"/>
          <p:cNvSpPr txBox="1"/>
          <p:nvPr/>
        </p:nvSpPr>
        <p:spPr>
          <a:xfrm>
            <a:off x="1613647" y="6481797"/>
            <a:ext cx="5916706" cy="323165"/>
          </a:xfrm>
          <a:prstGeom prst="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500" dirty="0" smtClean="0">
                <a:latin typeface="Georgia" pitchFamily="18" charset="0"/>
                <a:cs typeface="Times New Roman" pitchFamily="18" charset="0"/>
              </a:rPr>
              <a:t>More information is available </a:t>
            </a:r>
            <a:r>
              <a:rPr lang="en-US" sz="1500" smtClean="0">
                <a:latin typeface="Georgia" pitchFamily="18" charset="0"/>
                <a:cs typeface="Times New Roman" pitchFamily="18" charset="0"/>
              </a:rPr>
              <a:t>at </a:t>
            </a:r>
            <a:r>
              <a:rPr lang="en-US" sz="1500" b="1" smtClean="0">
                <a:latin typeface="Georgia" pitchFamily="18" charset="0"/>
                <a:cs typeface="Times New Roman" pitchFamily="18" charset="0"/>
              </a:rPr>
              <a:t>https://</a:t>
            </a:r>
            <a:r>
              <a:rPr lang="en-US" sz="1500" b="1" dirty="0" smtClean="0">
                <a:latin typeface="Georgia" pitchFamily="18" charset="0"/>
                <a:cs typeface="Times New Roman" pitchFamily="18" charset="0"/>
              </a:rPr>
              <a:t>mycares.net</a:t>
            </a:r>
            <a:endParaRPr lang="en-US" sz="1500" b="1" dirty="0">
              <a:latin typeface="Georgia" pitchFamily="18" charset="0"/>
              <a:cs typeface="Times New Roman" pitchFamily="18" charset="0"/>
            </a:endParaRPr>
          </a:p>
        </p:txBody>
      </p:sp>
      <p:sp>
        <p:nvSpPr>
          <p:cNvPr id="14" name="TextBox 13"/>
          <p:cNvSpPr txBox="1"/>
          <p:nvPr/>
        </p:nvSpPr>
        <p:spPr>
          <a:xfrm>
            <a:off x="67236" y="3838763"/>
            <a:ext cx="9009528" cy="2123658"/>
          </a:xfrm>
          <a:prstGeom prst="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smtClean="0">
                <a:latin typeface="Georgia" pitchFamily="18" charset="0"/>
              </a:rPr>
              <a:t>CARES helps local EMS administrators and community leaders determine:</a:t>
            </a:r>
          </a:p>
          <a:p>
            <a:pPr algn="ctr"/>
            <a:endParaRPr lang="en-US" sz="1600" b="1" dirty="0" smtClean="0">
              <a:latin typeface="Georgia" pitchFamily="18" charset="0"/>
            </a:endParaRPr>
          </a:p>
          <a:p>
            <a:pPr algn="ctr">
              <a:spcAft>
                <a:spcPts val="600"/>
              </a:spcAft>
              <a:buFont typeface="Courier New"/>
              <a:buChar char="o"/>
            </a:pPr>
            <a:r>
              <a:rPr lang="en-US" sz="1600" b="1" dirty="0" smtClean="0">
                <a:latin typeface="Georgia" pitchFamily="18" charset="0"/>
              </a:rPr>
              <a:t> Who is affected in my community?</a:t>
            </a:r>
          </a:p>
          <a:p>
            <a:pPr algn="ctr">
              <a:spcAft>
                <a:spcPts val="600"/>
              </a:spcAft>
              <a:buFont typeface="Courier New"/>
              <a:buChar char="o"/>
            </a:pPr>
            <a:r>
              <a:rPr lang="en-US" sz="1600" b="1" dirty="0" smtClean="0">
                <a:latin typeface="Georgia" pitchFamily="18" charset="0"/>
              </a:rPr>
              <a:t> When and where are cardiac events happening?</a:t>
            </a:r>
          </a:p>
          <a:p>
            <a:pPr algn="ctr">
              <a:spcAft>
                <a:spcPts val="600"/>
              </a:spcAft>
              <a:buFont typeface="Courier New"/>
              <a:buChar char="o"/>
            </a:pPr>
            <a:r>
              <a:rPr lang="en-US" sz="1600" b="1" dirty="0" smtClean="0">
                <a:latin typeface="Georgia" pitchFamily="18" charset="0"/>
              </a:rPr>
              <a:t> What parts of the system are working well?</a:t>
            </a:r>
          </a:p>
          <a:p>
            <a:pPr algn="ctr">
              <a:spcAft>
                <a:spcPts val="600"/>
              </a:spcAft>
              <a:buFont typeface="Courier New"/>
              <a:buChar char="o"/>
            </a:pPr>
            <a:r>
              <a:rPr lang="en-US" sz="1600" b="1" dirty="0" smtClean="0">
                <a:latin typeface="Georgia" pitchFamily="18" charset="0"/>
              </a:rPr>
              <a:t> What parts of the system could work better?</a:t>
            </a:r>
          </a:p>
          <a:p>
            <a:pPr algn="ctr">
              <a:spcAft>
                <a:spcPts val="600"/>
              </a:spcAft>
              <a:buFont typeface="Courier New"/>
              <a:buChar char="o"/>
            </a:pPr>
            <a:r>
              <a:rPr lang="en-US" sz="1600" b="1" dirty="0" smtClean="0">
                <a:latin typeface="Georgia" pitchFamily="18" charset="0"/>
              </a:rPr>
              <a:t> How can we improve emergency cardiac treatment?</a:t>
            </a:r>
            <a:endParaRPr lang="en-US" sz="1600" b="1" dirty="0">
              <a:latin typeface="Georgia" pitchFamily="18" charset="0"/>
            </a:endParaRPr>
          </a:p>
        </p:txBody>
      </p:sp>
      <p:grpSp>
        <p:nvGrpSpPr>
          <p:cNvPr id="19" name="Group 18"/>
          <p:cNvGrpSpPr/>
          <p:nvPr/>
        </p:nvGrpSpPr>
        <p:grpSpPr>
          <a:xfrm>
            <a:off x="322730" y="162723"/>
            <a:ext cx="8498541" cy="919656"/>
            <a:chOff x="274320" y="238660"/>
            <a:chExt cx="7223760" cy="1348829"/>
          </a:xfrm>
        </p:grpSpPr>
        <p:sp>
          <p:nvSpPr>
            <p:cNvPr id="21" name="TextBox 20"/>
            <p:cNvSpPr txBox="1"/>
            <p:nvPr/>
          </p:nvSpPr>
          <p:spPr>
            <a:xfrm>
              <a:off x="274320" y="1000661"/>
              <a:ext cx="7223760" cy="586828"/>
            </a:xfrm>
            <a:prstGeom prst="rect">
              <a:avLst/>
            </a:prstGeom>
            <a:solidFill>
              <a:schemeClr val="accent1">
                <a:lumMod val="7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dirty="0" smtClean="0">
                  <a:solidFill>
                    <a:schemeClr val="bg1"/>
                  </a:solidFill>
                  <a:latin typeface="Georgia" pitchFamily="18" charset="0"/>
                </a:rPr>
                <a:t>FACT SHEET</a:t>
              </a:r>
              <a:endParaRPr lang="en-US" sz="2000" dirty="0">
                <a:solidFill>
                  <a:schemeClr val="bg1"/>
                </a:solidFill>
                <a:latin typeface="Georgia" pitchFamily="18" charset="0"/>
              </a:endParaRPr>
            </a:p>
          </p:txBody>
        </p:sp>
        <p:grpSp>
          <p:nvGrpSpPr>
            <p:cNvPr id="18" name="Group 17"/>
            <p:cNvGrpSpPr/>
            <p:nvPr/>
          </p:nvGrpSpPr>
          <p:grpSpPr>
            <a:xfrm>
              <a:off x="274320" y="238660"/>
              <a:ext cx="7223760" cy="762000"/>
              <a:chOff x="274320" y="238660"/>
              <a:chExt cx="7223760" cy="762000"/>
            </a:xfrm>
          </p:grpSpPr>
          <p:sp>
            <p:nvSpPr>
              <p:cNvPr id="20" name="TextBox 19"/>
              <p:cNvSpPr txBox="1"/>
              <p:nvPr/>
            </p:nvSpPr>
            <p:spPr>
              <a:xfrm>
                <a:off x="274320" y="238660"/>
                <a:ext cx="7223760" cy="762000"/>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noAutofit/>
              </a:bodyPr>
              <a:lstStyle/>
              <a:p>
                <a:pPr algn="ctr"/>
                <a:r>
                  <a:rPr lang="en-US" sz="4400" dirty="0" smtClean="0">
                    <a:latin typeface="Georgia" pitchFamily="18" charset="0"/>
                  </a:rPr>
                  <a:t>CARES</a:t>
                </a:r>
                <a:endParaRPr lang="en-US" sz="4400" dirty="0">
                  <a:latin typeface="Georgia" pitchFamily="18" charset="0"/>
                </a:endParaRPr>
              </a:p>
            </p:txBody>
          </p:sp>
          <p:pic>
            <p:nvPicPr>
              <p:cNvPr id="1033" name="Picture 9"/>
              <p:cNvPicPr>
                <a:picLocks noChangeAspect="1" noChangeArrowheads="1"/>
              </p:cNvPicPr>
              <p:nvPr/>
            </p:nvPicPr>
            <p:blipFill>
              <a:blip r:embed="rId2" cstate="print"/>
              <a:srcRect/>
              <a:stretch>
                <a:fillRect/>
              </a:stretch>
            </p:blipFill>
            <p:spPr bwMode="auto">
              <a:xfrm>
                <a:off x="295511" y="254488"/>
                <a:ext cx="2004208" cy="713232"/>
              </a:xfrm>
              <a:prstGeom prst="rect">
                <a:avLst/>
              </a:prstGeom>
              <a:noFill/>
              <a:ln w="9525">
                <a:noFill/>
                <a:miter lim="800000"/>
                <a:headEnd/>
                <a:tailEnd/>
              </a:ln>
            </p:spPr>
          </p:pic>
          <p:pic>
            <p:nvPicPr>
              <p:cNvPr id="16" name="Picture 15" descr="bannerlogo.jpg"/>
              <p:cNvPicPr>
                <a:picLocks noChangeAspect="1"/>
              </p:cNvPicPr>
              <p:nvPr/>
            </p:nvPicPr>
            <p:blipFill>
              <a:blip r:embed="rId3" cstate="print"/>
              <a:stretch>
                <a:fillRect/>
              </a:stretch>
            </p:blipFill>
            <p:spPr>
              <a:xfrm>
                <a:off x="5894387" y="254483"/>
                <a:ext cx="638623" cy="722376"/>
              </a:xfrm>
              <a:prstGeom prst="rect">
                <a:avLst/>
              </a:prstGeom>
            </p:spPr>
          </p:pic>
          <p:pic>
            <p:nvPicPr>
              <p:cNvPr id="17" name="Picture 16" descr="Picture1.jpg"/>
              <p:cNvPicPr>
                <a:picLocks noChangeAspect="1"/>
              </p:cNvPicPr>
              <p:nvPr/>
            </p:nvPicPr>
            <p:blipFill>
              <a:blip r:embed="rId4" cstate="print"/>
              <a:stretch>
                <a:fillRect/>
              </a:stretch>
            </p:blipFill>
            <p:spPr>
              <a:xfrm>
                <a:off x="6532855" y="254483"/>
                <a:ext cx="947378" cy="722376"/>
              </a:xfrm>
              <a:prstGeom prst="rect">
                <a:avLst/>
              </a:prstGeom>
            </p:spPr>
          </p:pic>
        </p:grpSp>
      </p:grpSp>
    </p:spTree>
    <p:extLst>
      <p:ext uri="{BB962C8B-B14F-4D97-AF65-F5344CB8AC3E}">
        <p14:creationId xmlns:p14="http://schemas.microsoft.com/office/powerpoint/2010/main" val="17767950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desktop folders\Pulsepoint\SJFDActivation032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671" y="753387"/>
            <a:ext cx="7375021" cy="60341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145279"/>
            <a:ext cx="9144000" cy="523220"/>
          </a:xfrm>
          <a:prstGeom prst="rect">
            <a:avLst/>
          </a:prstGeom>
          <a:noFill/>
        </p:spPr>
        <p:txBody>
          <a:bodyPr wrap="square" rtlCol="0">
            <a:spAutoFit/>
          </a:bodyPr>
          <a:lstStyle/>
          <a:p>
            <a:pPr algn="ctr"/>
            <a:r>
              <a:rPr lang="en-US" sz="2800" b="1" u="sng" dirty="0" smtClean="0">
                <a:solidFill>
                  <a:srgbClr val="FF0000"/>
                </a:solidFill>
              </a:rPr>
              <a:t>ALAMEDA COUNTY PULSEPOINT ACTIVATION</a:t>
            </a:r>
            <a:endParaRPr lang="en-US" sz="2800" b="1" u="sng" dirty="0">
              <a:solidFill>
                <a:srgbClr val="FF0000"/>
              </a:solidFill>
            </a:endParaRPr>
          </a:p>
        </p:txBody>
      </p:sp>
    </p:spTree>
    <p:extLst>
      <p:ext uri="{BB962C8B-B14F-4D97-AF65-F5344CB8AC3E}">
        <p14:creationId xmlns:p14="http://schemas.microsoft.com/office/powerpoint/2010/main" val="6749115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b="1" u="sng" dirty="0" smtClean="0">
                <a:solidFill>
                  <a:srgbClr val="FF0000"/>
                </a:solidFill>
              </a:rPr>
              <a:t>What are the costs associated?</a:t>
            </a:r>
            <a:endParaRPr lang="en-US" b="1" u="sng" dirty="0">
              <a:solidFill>
                <a:srgbClr val="FF0000"/>
              </a:solidFill>
            </a:endParaRPr>
          </a:p>
        </p:txBody>
      </p:sp>
      <p:sp>
        <p:nvSpPr>
          <p:cNvPr id="3" name="Content Placeholder 2"/>
          <p:cNvSpPr>
            <a:spLocks noGrp="1"/>
          </p:cNvSpPr>
          <p:nvPr>
            <p:ph idx="1"/>
          </p:nvPr>
        </p:nvSpPr>
        <p:spPr>
          <a:xfrm>
            <a:off x="0" y="1066800"/>
            <a:ext cx="9144000" cy="4525963"/>
          </a:xfrm>
        </p:spPr>
        <p:txBody>
          <a:bodyPr>
            <a:normAutofit/>
          </a:bodyPr>
          <a:lstStyle/>
          <a:p>
            <a:pPr algn="ctr"/>
            <a:r>
              <a:rPr lang="en-US" b="1" dirty="0"/>
              <a:t>The app is provided and maintained by the </a:t>
            </a:r>
            <a:r>
              <a:rPr lang="en-US" b="1" dirty="0" err="1"/>
              <a:t>PulsePoint</a:t>
            </a:r>
            <a:r>
              <a:rPr lang="en-US" b="1" dirty="0"/>
              <a:t> Foundation free of </a:t>
            </a:r>
            <a:r>
              <a:rPr lang="en-US" b="1" dirty="0" smtClean="0"/>
              <a:t>charge to the users. </a:t>
            </a:r>
          </a:p>
          <a:p>
            <a:pPr algn="ctr"/>
            <a:r>
              <a:rPr lang="en-US" b="1" dirty="0" smtClean="0"/>
              <a:t>The </a:t>
            </a:r>
            <a:r>
              <a:rPr lang="en-US" b="1" dirty="0"/>
              <a:t>supporting services are also provided free of charge to public safety agencies desiring to offer the application in their community. </a:t>
            </a:r>
            <a:endParaRPr lang="en-US" b="1" dirty="0" smtClean="0"/>
          </a:p>
          <a:p>
            <a:pPr algn="ctr"/>
            <a:endParaRPr lang="en-US" dirty="0"/>
          </a:p>
          <a:p>
            <a:pPr algn="ctr"/>
            <a:endParaRPr lang="en-US" dirty="0"/>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3429000"/>
            <a:ext cx="4502381" cy="2998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83350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b="1" u="sng" dirty="0" smtClean="0">
                <a:solidFill>
                  <a:srgbClr val="FF0000"/>
                </a:solidFill>
              </a:rPr>
              <a:t>How big is the notification radius?</a:t>
            </a:r>
            <a:endParaRPr lang="en-US" b="1" u="sng" dirty="0">
              <a:solidFill>
                <a:srgbClr val="FF0000"/>
              </a:solidFill>
            </a:endParaRPr>
          </a:p>
        </p:txBody>
      </p:sp>
      <p:sp>
        <p:nvSpPr>
          <p:cNvPr id="3" name="Content Placeholder 2"/>
          <p:cNvSpPr>
            <a:spLocks noGrp="1"/>
          </p:cNvSpPr>
          <p:nvPr>
            <p:ph idx="1"/>
          </p:nvPr>
        </p:nvSpPr>
        <p:spPr>
          <a:xfrm>
            <a:off x="8965" y="1143000"/>
            <a:ext cx="9144000" cy="4525963"/>
          </a:xfrm>
        </p:spPr>
        <p:txBody>
          <a:bodyPr>
            <a:normAutofit/>
          </a:bodyPr>
          <a:lstStyle/>
          <a:p>
            <a:pPr algn="ctr"/>
            <a:r>
              <a:rPr lang="en-US" b="1" dirty="0"/>
              <a:t>The app aims to notify those essentially within walking distance of the event location. However, this distance is configurable on an agency by agency basis. </a:t>
            </a:r>
            <a:endParaRPr lang="en-US" b="1" dirty="0" smtClean="0"/>
          </a:p>
          <a:p>
            <a:pPr algn="ctr"/>
            <a:r>
              <a:rPr lang="en-US" b="1" dirty="0" smtClean="0"/>
              <a:t>Higher </a:t>
            </a:r>
            <a:r>
              <a:rPr lang="en-US" b="1" dirty="0"/>
              <a:t>population densities usually warrant a smaller notification radius. </a:t>
            </a:r>
            <a:endParaRPr lang="en-US" b="1" dirty="0" smtClean="0"/>
          </a:p>
          <a:p>
            <a:pPr algn="ctr"/>
            <a:r>
              <a:rPr lang="en-US" b="1" dirty="0" smtClean="0"/>
              <a:t>Likewise</a:t>
            </a:r>
            <a:r>
              <a:rPr lang="en-US" b="1" dirty="0"/>
              <a:t>, a rural area with longer local government response times may choose to notify over a broader area.</a:t>
            </a:r>
          </a:p>
          <a:p>
            <a:endParaRPr lang="en-US" dirty="0"/>
          </a:p>
          <a:p>
            <a:endParaRPr lang="en-US" dirty="0"/>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4258235"/>
            <a:ext cx="3283031" cy="2456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343399"/>
            <a:ext cx="2457013" cy="2402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64067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pPr algn="ctr"/>
            <a:r>
              <a:rPr lang="en-US" b="1" u="sng" dirty="0" smtClean="0">
                <a:solidFill>
                  <a:srgbClr val="FF0000"/>
                </a:solidFill>
              </a:rPr>
              <a:t>Can I be sued for helping?</a:t>
            </a:r>
            <a:endParaRPr lang="en-US" b="1" u="sng" dirty="0">
              <a:solidFill>
                <a:srgbClr val="FF0000"/>
              </a:solidFill>
            </a:endParaRPr>
          </a:p>
        </p:txBody>
      </p:sp>
      <p:sp>
        <p:nvSpPr>
          <p:cNvPr id="3" name="Content Placeholder 2"/>
          <p:cNvSpPr>
            <a:spLocks noGrp="1"/>
          </p:cNvSpPr>
          <p:nvPr>
            <p:ph idx="1"/>
          </p:nvPr>
        </p:nvSpPr>
        <p:spPr>
          <a:xfrm>
            <a:off x="0" y="1055666"/>
            <a:ext cx="9144000" cy="5688034"/>
          </a:xfrm>
        </p:spPr>
        <p:txBody>
          <a:bodyPr>
            <a:normAutofit/>
          </a:bodyPr>
          <a:lstStyle/>
          <a:p>
            <a:pPr algn="ctr"/>
            <a:r>
              <a:rPr lang="en-US" b="1" dirty="0"/>
              <a:t>The purpose of the Good Samaritan Law is to protect individuals that assist a victim during a medical emergency. </a:t>
            </a:r>
            <a:endParaRPr lang="en-US" b="1" dirty="0" smtClean="0"/>
          </a:p>
          <a:p>
            <a:pPr algn="ctr"/>
            <a:r>
              <a:rPr lang="en-US" b="1" dirty="0" smtClean="0"/>
              <a:t>Since </a:t>
            </a:r>
            <a:r>
              <a:rPr lang="en-US" b="1" dirty="0"/>
              <a:t>the Good Samaritan typically does not have medical training, the law protects him or her from being liable from injury or death caused to the victim during a medical emergency. </a:t>
            </a:r>
            <a:endParaRPr lang="en-US" b="1" dirty="0" smtClean="0"/>
          </a:p>
          <a:p>
            <a:endParaRPr lang="en-US" dirty="0"/>
          </a:p>
          <a:p>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957636"/>
            <a:ext cx="4176623" cy="2767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77151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4389120"/>
          </a:xfrm>
        </p:spPr>
        <p:txBody>
          <a:bodyPr>
            <a:normAutofit fontScale="92500" lnSpcReduction="20000"/>
          </a:bodyPr>
          <a:lstStyle/>
          <a:p>
            <a:pPr algn="ctr"/>
            <a:r>
              <a:rPr lang="en-US" b="1" dirty="0"/>
              <a:t>A general layperson is protected under the Good Samaritan laws as long as he or she has good intentions to aid the victim to the best of his or her ability during a medical emergency. A typical example of the wording appears </a:t>
            </a:r>
            <a:r>
              <a:rPr lang="en-US" b="1" dirty="0" smtClean="0"/>
              <a:t>below:</a:t>
            </a:r>
            <a:endParaRPr lang="en-US" b="1" dirty="0"/>
          </a:p>
          <a:p>
            <a:endParaRPr lang="en-US" dirty="0"/>
          </a:p>
          <a:p>
            <a:r>
              <a:rPr lang="en-US" b="1" i="1" dirty="0">
                <a:solidFill>
                  <a:srgbClr val="C00000"/>
                </a:solidFill>
              </a:rPr>
              <a:t>“…a person, who, in good faith, lends emergency care or assistance without compensation at the place of an emergency or accident, and who was acting as a reasonable and prudent person would have acted under the circumstances present at the scene at the time the services were rendered, shall not be liable for any civil damages for acts or omissions performed in good faith.”</a:t>
            </a:r>
          </a:p>
          <a:p>
            <a:endParaRPr lang="en-US" b="1" i="1" dirty="0">
              <a:solidFill>
                <a:srgbClr val="C00000"/>
              </a:solidFill>
            </a:endParaRPr>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4343400"/>
            <a:ext cx="2094140" cy="2443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343400"/>
            <a:ext cx="3114675" cy="233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47396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fontScale="90000"/>
          </a:bodyPr>
          <a:lstStyle/>
          <a:p>
            <a:pPr algn="ctr"/>
            <a:r>
              <a:rPr lang="en-US" b="1" u="sng" dirty="0" smtClean="0">
                <a:solidFill>
                  <a:srgbClr val="FF0000"/>
                </a:solidFill>
              </a:rPr>
              <a:t>What if too many people show up?</a:t>
            </a:r>
            <a:endParaRPr lang="en-US" b="1" u="sng" dirty="0">
              <a:solidFill>
                <a:srgbClr val="FF0000"/>
              </a:solidFill>
            </a:endParaRPr>
          </a:p>
        </p:txBody>
      </p:sp>
      <p:sp>
        <p:nvSpPr>
          <p:cNvPr id="3" name="Content Placeholder 2"/>
          <p:cNvSpPr>
            <a:spLocks noGrp="1"/>
          </p:cNvSpPr>
          <p:nvPr>
            <p:ph idx="1"/>
          </p:nvPr>
        </p:nvSpPr>
        <p:spPr>
          <a:xfrm>
            <a:off x="0" y="1169966"/>
            <a:ext cx="9144000" cy="5688034"/>
          </a:xfrm>
        </p:spPr>
        <p:txBody>
          <a:bodyPr>
            <a:normAutofit/>
          </a:bodyPr>
          <a:lstStyle/>
          <a:p>
            <a:pPr algn="ctr"/>
            <a:r>
              <a:rPr lang="en-US" b="1" dirty="0"/>
              <a:t>Only about one quarter of Sudden Cardiac Arrest victims receive bystander CPR, and public access Automated External Defibrillators (AEDs) are used less than 3% of the time when needed and available. </a:t>
            </a:r>
            <a:endParaRPr lang="en-US" b="1" dirty="0" smtClean="0"/>
          </a:p>
          <a:p>
            <a:pPr algn="ctr"/>
            <a:r>
              <a:rPr lang="en-US" b="1" dirty="0" smtClean="0"/>
              <a:t>The </a:t>
            </a:r>
            <a:r>
              <a:rPr lang="en-US" b="1" dirty="0"/>
              <a:t>current situation is far too few bystander rescuers – not too many. The goal of the app is to engage additional bystanders in these lifesaving acts. </a:t>
            </a:r>
          </a:p>
          <a:p>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114800"/>
            <a:ext cx="3959186"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61701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pPr algn="ctr"/>
            <a:r>
              <a:rPr lang="en-US" b="1" u="sng" dirty="0" smtClean="0">
                <a:solidFill>
                  <a:srgbClr val="FF0000"/>
                </a:solidFill>
              </a:rPr>
              <a:t>How do you know if subscribers are really trained in CPR?</a:t>
            </a:r>
            <a:endParaRPr lang="en-US" b="1" u="sng" dirty="0">
              <a:solidFill>
                <a:srgbClr val="FF0000"/>
              </a:solidFill>
            </a:endParaRPr>
          </a:p>
        </p:txBody>
      </p:sp>
      <p:sp>
        <p:nvSpPr>
          <p:cNvPr id="3" name="Content Placeholder 2"/>
          <p:cNvSpPr>
            <a:spLocks noGrp="1"/>
          </p:cNvSpPr>
          <p:nvPr>
            <p:ph idx="1"/>
          </p:nvPr>
        </p:nvSpPr>
        <p:spPr>
          <a:xfrm>
            <a:off x="0" y="1387136"/>
            <a:ext cx="9144000" cy="4525963"/>
          </a:xfrm>
        </p:spPr>
        <p:txBody>
          <a:bodyPr>
            <a:normAutofit/>
          </a:bodyPr>
          <a:lstStyle/>
          <a:p>
            <a:pPr algn="ctr"/>
            <a:r>
              <a:rPr lang="en-US" b="1" dirty="0"/>
              <a:t>CPR today is very easy to perform and can be learned quickly in informal settings such as community street fairs, group training sessions, take-home DVD-based courses, or even by watching brief online videos. </a:t>
            </a:r>
            <a:endParaRPr lang="en-US" b="1" dirty="0" smtClean="0"/>
          </a:p>
          <a:p>
            <a:pPr algn="ctr"/>
            <a:r>
              <a:rPr lang="en-US" b="1" dirty="0" smtClean="0"/>
              <a:t>Therefore</a:t>
            </a:r>
            <a:r>
              <a:rPr lang="en-US" b="1" dirty="0"/>
              <a:t>, there is no ability or even reason to verify that someone volunteering to help others with CPR </a:t>
            </a:r>
            <a:r>
              <a:rPr lang="en-US" b="1" dirty="0" smtClean="0"/>
              <a:t>has </a:t>
            </a:r>
            <a:r>
              <a:rPr lang="en-US" b="1" dirty="0"/>
              <a:t>been formally trained. </a:t>
            </a:r>
          </a:p>
          <a:p>
            <a:endParaRPr lang="en-US" dirty="0"/>
          </a:p>
        </p:txBody>
      </p:sp>
      <p:pic>
        <p:nvPicPr>
          <p:cNvPr id="2253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4114800"/>
            <a:ext cx="2525418" cy="2589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4419600"/>
            <a:ext cx="3275395" cy="2183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97586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333" y="119063"/>
            <a:ext cx="8258175"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1770" y="2804117"/>
            <a:ext cx="3714750" cy="3982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16850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57619"/>
            <a:ext cx="9081856" cy="3323987"/>
          </a:xfrm>
          <a:prstGeom prst="rect">
            <a:avLst/>
          </a:prstGeom>
          <a:noFill/>
        </p:spPr>
        <p:txBody>
          <a:bodyPr wrap="square" rtlCol="0">
            <a:spAutoFit/>
          </a:bodyPr>
          <a:lstStyle/>
          <a:p>
            <a:pPr algn="ctr"/>
            <a:r>
              <a:rPr lang="en-US" sz="2400" b="1" dirty="0"/>
              <a:t>The Health Insurance Portability and Accountability Act (HIPAA) protects the privacy of individually identifiable health information. </a:t>
            </a:r>
            <a:endParaRPr lang="en-US" sz="2400" b="1" dirty="0" smtClean="0"/>
          </a:p>
          <a:p>
            <a:pPr algn="ctr"/>
            <a:r>
              <a:rPr lang="en-US" sz="2400" b="1" dirty="0" smtClean="0"/>
              <a:t>On </a:t>
            </a:r>
            <a:r>
              <a:rPr lang="en-US" sz="2400" b="1" dirty="0"/>
              <a:t>a ‘CPR Needed’ notification, the app reports only an address (in a public place) and a business name, if available. Individually identifiable health information, such as name, birth date, or Social Security Number are not reported or known to the </a:t>
            </a:r>
            <a:r>
              <a:rPr lang="en-US" sz="2400" b="1" dirty="0" err="1"/>
              <a:t>PulsePoint</a:t>
            </a:r>
            <a:r>
              <a:rPr lang="en-US" sz="2400" b="1" dirty="0"/>
              <a:t> application.</a:t>
            </a:r>
          </a:p>
          <a:p>
            <a:pPr algn="ctr"/>
            <a:endParaRPr lang="en-US" dirty="0"/>
          </a:p>
        </p:txBody>
      </p:sp>
      <p:sp>
        <p:nvSpPr>
          <p:cNvPr id="3" name="TextBox 2"/>
          <p:cNvSpPr txBox="1"/>
          <p:nvPr/>
        </p:nvSpPr>
        <p:spPr>
          <a:xfrm>
            <a:off x="1" y="0"/>
            <a:ext cx="9081856" cy="1077218"/>
          </a:xfrm>
          <a:prstGeom prst="rect">
            <a:avLst/>
          </a:prstGeom>
          <a:noFill/>
        </p:spPr>
        <p:txBody>
          <a:bodyPr wrap="square" rtlCol="0">
            <a:spAutoFit/>
          </a:bodyPr>
          <a:lstStyle/>
          <a:p>
            <a:pPr algn="ctr"/>
            <a:r>
              <a:rPr lang="en-US" sz="3200" b="1" u="sng" dirty="0" smtClean="0">
                <a:solidFill>
                  <a:srgbClr val="FF0000"/>
                </a:solidFill>
              </a:rPr>
              <a:t>WHAT ABOUT HIPAA OR OTHER PRIVACY CONCERNS?</a:t>
            </a:r>
            <a:endParaRPr lang="en-US" sz="3200" b="1" u="sng" dirty="0">
              <a:solidFill>
                <a:srgbClr val="FF0000"/>
              </a:solidFill>
            </a:endParaRPr>
          </a:p>
        </p:txBody>
      </p:sp>
      <p:pic>
        <p:nvPicPr>
          <p:cNvPr id="47106" name="Picture 2" descr="http://www.ipost.com/blog/wp-content/uploads/2013/03/HIPPA-COMPL.jpg"/>
          <p:cNvPicPr>
            <a:picLocks noChangeAspect="1" noChangeArrowheads="1"/>
          </p:cNvPicPr>
          <p:nvPr/>
        </p:nvPicPr>
        <p:blipFill>
          <a:blip r:embed="rId2"/>
          <a:srcRect/>
          <a:stretch>
            <a:fillRect/>
          </a:stretch>
        </p:blipFill>
        <p:spPr bwMode="auto">
          <a:xfrm>
            <a:off x="2826428" y="4132392"/>
            <a:ext cx="3429000" cy="2571750"/>
          </a:xfrm>
          <a:prstGeom prst="rect">
            <a:avLst/>
          </a:prstGeom>
          <a:noFill/>
        </p:spPr>
      </p:pic>
    </p:spTree>
    <p:extLst>
      <p:ext uri="{BB962C8B-B14F-4D97-AF65-F5344CB8AC3E}">
        <p14:creationId xmlns:p14="http://schemas.microsoft.com/office/powerpoint/2010/main" val="25348628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16730" y="533401"/>
            <a:ext cx="9135635" cy="4038600"/>
          </a:xfrm>
        </p:spPr>
        <p:txBody>
          <a:bodyPr anchor="ctr">
            <a:noAutofit/>
          </a:bodyPr>
          <a:lstStyle/>
          <a:p>
            <a:pPr algn="ctr">
              <a:spcBef>
                <a:spcPts val="1776"/>
              </a:spcBef>
            </a:pPr>
            <a:r>
              <a:rPr lang="en-US" sz="2800" b="1" dirty="0" smtClean="0">
                <a:latin typeface="Gill Sans"/>
                <a:cs typeface="Gill Sans"/>
              </a:rPr>
              <a:t>Improve the frequency of bystander CPR by increasing awareness of cardiac events beyond the traditional “witnessed” area.</a:t>
            </a:r>
          </a:p>
          <a:p>
            <a:pPr algn="ctr">
              <a:spcBef>
                <a:spcPts val="1776"/>
              </a:spcBef>
            </a:pPr>
            <a:r>
              <a:rPr lang="en-US" sz="2800" b="1" dirty="0" smtClean="0">
                <a:latin typeface="Gill Sans"/>
                <a:cs typeface="Gill Sans"/>
              </a:rPr>
              <a:t>Improve awareness and speed of public access defibrillator (AED) deployment by providing precise location information of nearby devices in real-time and in context with the rescuers location.</a:t>
            </a:r>
            <a:endParaRPr lang="en-US" sz="2800" b="1" dirty="0">
              <a:latin typeface="Gill Sans"/>
              <a:cs typeface="Gill Sans"/>
            </a:endParaRPr>
          </a:p>
        </p:txBody>
      </p:sp>
      <p:sp>
        <p:nvSpPr>
          <p:cNvPr id="16" name="TextBox 15"/>
          <p:cNvSpPr txBox="1"/>
          <p:nvPr/>
        </p:nvSpPr>
        <p:spPr>
          <a:xfrm>
            <a:off x="8365" y="631"/>
            <a:ext cx="9144000" cy="646331"/>
          </a:xfrm>
          <a:prstGeom prst="rect">
            <a:avLst/>
          </a:prstGeom>
          <a:noFill/>
        </p:spPr>
        <p:txBody>
          <a:bodyPr wrap="square" rtlCol="0">
            <a:spAutoFit/>
          </a:bodyPr>
          <a:lstStyle/>
          <a:p>
            <a:pPr algn="ctr"/>
            <a:r>
              <a:rPr lang="en-US" sz="3600" b="1" u="sng" dirty="0" smtClean="0">
                <a:solidFill>
                  <a:srgbClr val="B01D27"/>
                </a:solidFill>
                <a:latin typeface="Gill Sans"/>
                <a:cs typeface="Gill Sans"/>
              </a:rPr>
              <a:t>How can PulsePoint make a difference?</a:t>
            </a:r>
            <a:endParaRPr lang="en-US" sz="3600" b="1" u="sng" dirty="0">
              <a:solidFill>
                <a:srgbClr val="B01D27"/>
              </a:solidFill>
              <a:latin typeface="Gill Sans"/>
              <a:cs typeface="Gill Sans"/>
            </a:endParaRPr>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4239512"/>
            <a:ext cx="2513013" cy="2513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4275371"/>
            <a:ext cx="23622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82688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ARES Map 2011"/>
          <p:cNvPicPr>
            <a:picLocks noChangeAspect="1" noChangeArrowheads="1"/>
          </p:cNvPicPr>
          <p:nvPr/>
        </p:nvPicPr>
        <p:blipFill>
          <a:blip r:embed="rId2" cstate="print"/>
          <a:stretch>
            <a:fillRect/>
          </a:stretch>
        </p:blipFill>
        <p:spPr bwMode="auto">
          <a:xfrm>
            <a:off x="204964" y="919656"/>
            <a:ext cx="8777671" cy="4078471"/>
          </a:xfrm>
          <a:prstGeom prst="rect">
            <a:avLst/>
          </a:prstGeom>
          <a:noFill/>
          <a:ln w="9525" algn="in">
            <a:noFill/>
            <a:miter lim="800000"/>
            <a:headEnd/>
            <a:tailEnd/>
          </a:ln>
          <a:effectLst/>
        </p:spPr>
      </p:pic>
      <p:sp>
        <p:nvSpPr>
          <p:cNvPr id="10" name="TextBox 9"/>
          <p:cNvSpPr txBox="1"/>
          <p:nvPr/>
        </p:nvSpPr>
        <p:spPr>
          <a:xfrm>
            <a:off x="204964" y="4626364"/>
            <a:ext cx="2819188" cy="1692771"/>
          </a:xfrm>
          <a:prstGeom prst="rect">
            <a:avLst/>
          </a:prstGeom>
          <a:ln w="1905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spcAft>
                <a:spcPts val="600"/>
              </a:spcAft>
              <a:buFont typeface="Courier New"/>
              <a:buChar char="o"/>
            </a:pPr>
            <a:r>
              <a:rPr lang="en-US" sz="1400" dirty="0" smtClean="0">
                <a:latin typeface="Georgia" pitchFamily="18" charset="0"/>
              </a:rPr>
              <a:t> </a:t>
            </a:r>
            <a:r>
              <a:rPr lang="en-US" sz="1400" b="1" dirty="0" smtClean="0">
                <a:latin typeface="Georgia" pitchFamily="18" charset="0"/>
              </a:rPr>
              <a:t>40</a:t>
            </a:r>
            <a:r>
              <a:rPr lang="en-US" sz="1400" dirty="0" smtClean="0">
                <a:latin typeface="Georgia" pitchFamily="18" charset="0"/>
              </a:rPr>
              <a:t> communities in </a:t>
            </a:r>
            <a:r>
              <a:rPr lang="en-US" sz="1400" b="1" dirty="0" smtClean="0">
                <a:latin typeface="Georgia" pitchFamily="18" charset="0"/>
              </a:rPr>
              <a:t>26</a:t>
            </a:r>
            <a:r>
              <a:rPr lang="en-US" sz="1400" dirty="0" smtClean="0">
                <a:latin typeface="Georgia" pitchFamily="18" charset="0"/>
              </a:rPr>
              <a:t> states</a:t>
            </a:r>
          </a:p>
          <a:p>
            <a:pPr>
              <a:spcAft>
                <a:spcPts val="600"/>
              </a:spcAft>
              <a:buFont typeface="Courier New"/>
              <a:buChar char="o"/>
            </a:pPr>
            <a:r>
              <a:rPr lang="en-US" sz="1400" dirty="0" smtClean="0">
                <a:latin typeface="Georgia" pitchFamily="18" charset="0"/>
              </a:rPr>
              <a:t> </a:t>
            </a:r>
            <a:r>
              <a:rPr lang="en-US" sz="1400" b="1" dirty="0" smtClean="0">
                <a:latin typeface="Georgia" pitchFamily="18" charset="0"/>
              </a:rPr>
              <a:t>8</a:t>
            </a:r>
            <a:r>
              <a:rPr lang="en-US" sz="1400" dirty="0" smtClean="0">
                <a:latin typeface="Georgia" pitchFamily="18" charset="0"/>
              </a:rPr>
              <a:t> statewide registries</a:t>
            </a:r>
          </a:p>
          <a:p>
            <a:pPr>
              <a:spcAft>
                <a:spcPts val="600"/>
              </a:spcAft>
              <a:buFont typeface="Courier New"/>
              <a:buChar char="o"/>
            </a:pPr>
            <a:r>
              <a:rPr lang="en-US" sz="1400" dirty="0" smtClean="0">
                <a:latin typeface="Georgia" pitchFamily="18" charset="0"/>
              </a:rPr>
              <a:t> Covers a catchment area of over </a:t>
            </a:r>
            <a:r>
              <a:rPr lang="en-US" sz="1400" b="1" dirty="0" smtClean="0">
                <a:latin typeface="Georgia" pitchFamily="18" charset="0"/>
              </a:rPr>
              <a:t>80 million</a:t>
            </a:r>
            <a:endParaRPr lang="en-US" sz="1400" dirty="0" smtClean="0">
              <a:latin typeface="Georgia" pitchFamily="18" charset="0"/>
            </a:endParaRPr>
          </a:p>
          <a:p>
            <a:pPr>
              <a:spcAft>
                <a:spcPts val="600"/>
              </a:spcAft>
              <a:buFont typeface="Courier New"/>
              <a:buChar char="o"/>
            </a:pPr>
            <a:r>
              <a:rPr lang="en-US" sz="1400" dirty="0" smtClean="0">
                <a:latin typeface="Georgia" pitchFamily="18" charset="0"/>
              </a:rPr>
              <a:t> More than </a:t>
            </a:r>
            <a:r>
              <a:rPr lang="en-US" sz="1400" b="1" dirty="0" smtClean="0">
                <a:latin typeface="Georgia" pitchFamily="18" charset="0"/>
              </a:rPr>
              <a:t>400</a:t>
            </a:r>
            <a:r>
              <a:rPr lang="en-US" sz="1400" dirty="0" smtClean="0">
                <a:latin typeface="Georgia" pitchFamily="18" charset="0"/>
              </a:rPr>
              <a:t> EMS agencies</a:t>
            </a:r>
          </a:p>
          <a:p>
            <a:pPr>
              <a:spcAft>
                <a:spcPts val="600"/>
              </a:spcAft>
              <a:buFont typeface="Courier New"/>
              <a:buChar char="o"/>
            </a:pPr>
            <a:r>
              <a:rPr lang="en-US" sz="1400" dirty="0" smtClean="0">
                <a:latin typeface="Georgia" pitchFamily="18" charset="0"/>
              </a:rPr>
              <a:t> More than </a:t>
            </a:r>
            <a:r>
              <a:rPr lang="en-US" sz="1400" b="1" dirty="0" smtClean="0">
                <a:latin typeface="Georgia" pitchFamily="18" charset="0"/>
              </a:rPr>
              <a:t>900</a:t>
            </a:r>
            <a:r>
              <a:rPr lang="en-US" sz="1400" dirty="0" smtClean="0">
                <a:latin typeface="Georgia" pitchFamily="18" charset="0"/>
              </a:rPr>
              <a:t> hospitals</a:t>
            </a:r>
          </a:p>
        </p:txBody>
      </p:sp>
      <p:grpSp>
        <p:nvGrpSpPr>
          <p:cNvPr id="19" name="Group 18"/>
          <p:cNvGrpSpPr/>
          <p:nvPr/>
        </p:nvGrpSpPr>
        <p:grpSpPr>
          <a:xfrm>
            <a:off x="322730" y="0"/>
            <a:ext cx="8498541" cy="919656"/>
            <a:chOff x="274320" y="238660"/>
            <a:chExt cx="7223760" cy="1348829"/>
          </a:xfrm>
        </p:grpSpPr>
        <p:sp>
          <p:nvSpPr>
            <p:cNvPr id="21" name="TextBox 20"/>
            <p:cNvSpPr txBox="1"/>
            <p:nvPr/>
          </p:nvSpPr>
          <p:spPr>
            <a:xfrm>
              <a:off x="274320" y="1000661"/>
              <a:ext cx="7223760" cy="586828"/>
            </a:xfrm>
            <a:prstGeom prst="rect">
              <a:avLst/>
            </a:prstGeom>
            <a:solidFill>
              <a:schemeClr val="accent1">
                <a:lumMod val="7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dirty="0" smtClean="0">
                  <a:solidFill>
                    <a:schemeClr val="bg1"/>
                  </a:solidFill>
                  <a:latin typeface="Georgia" pitchFamily="18" charset="0"/>
                </a:rPr>
                <a:t>FACT SHEET</a:t>
              </a:r>
              <a:endParaRPr lang="en-US" sz="2000" dirty="0">
                <a:solidFill>
                  <a:schemeClr val="bg1"/>
                </a:solidFill>
                <a:latin typeface="Georgia" pitchFamily="18" charset="0"/>
              </a:endParaRPr>
            </a:p>
          </p:txBody>
        </p:sp>
        <p:grpSp>
          <p:nvGrpSpPr>
            <p:cNvPr id="18" name="Group 17"/>
            <p:cNvGrpSpPr/>
            <p:nvPr/>
          </p:nvGrpSpPr>
          <p:grpSpPr>
            <a:xfrm>
              <a:off x="274320" y="238660"/>
              <a:ext cx="7223760" cy="762000"/>
              <a:chOff x="274320" y="238660"/>
              <a:chExt cx="7223760" cy="762000"/>
            </a:xfrm>
          </p:grpSpPr>
          <p:sp>
            <p:nvSpPr>
              <p:cNvPr id="20" name="TextBox 19"/>
              <p:cNvSpPr txBox="1"/>
              <p:nvPr/>
            </p:nvSpPr>
            <p:spPr>
              <a:xfrm>
                <a:off x="274320" y="238660"/>
                <a:ext cx="7223760" cy="762000"/>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noAutofit/>
              </a:bodyPr>
              <a:lstStyle/>
              <a:p>
                <a:pPr algn="ctr"/>
                <a:r>
                  <a:rPr lang="en-US" sz="4400" dirty="0" smtClean="0">
                    <a:latin typeface="Georgia" pitchFamily="18" charset="0"/>
                  </a:rPr>
                  <a:t>CARES</a:t>
                </a:r>
                <a:endParaRPr lang="en-US" sz="4400" dirty="0">
                  <a:latin typeface="Georgia" pitchFamily="18" charset="0"/>
                </a:endParaRPr>
              </a:p>
            </p:txBody>
          </p:sp>
          <p:pic>
            <p:nvPicPr>
              <p:cNvPr id="1033" name="Picture 9"/>
              <p:cNvPicPr>
                <a:picLocks noChangeAspect="1" noChangeArrowheads="1"/>
              </p:cNvPicPr>
              <p:nvPr/>
            </p:nvPicPr>
            <p:blipFill>
              <a:blip r:embed="rId3" cstate="print"/>
              <a:srcRect/>
              <a:stretch>
                <a:fillRect/>
              </a:stretch>
            </p:blipFill>
            <p:spPr bwMode="auto">
              <a:xfrm>
                <a:off x="295511" y="254488"/>
                <a:ext cx="2004208" cy="713232"/>
              </a:xfrm>
              <a:prstGeom prst="rect">
                <a:avLst/>
              </a:prstGeom>
              <a:noFill/>
              <a:ln w="9525">
                <a:noFill/>
                <a:miter lim="800000"/>
                <a:headEnd/>
                <a:tailEnd/>
              </a:ln>
            </p:spPr>
          </p:pic>
          <p:pic>
            <p:nvPicPr>
              <p:cNvPr id="16" name="Picture 15" descr="bannerlogo.jpg"/>
              <p:cNvPicPr>
                <a:picLocks noChangeAspect="1"/>
              </p:cNvPicPr>
              <p:nvPr/>
            </p:nvPicPr>
            <p:blipFill>
              <a:blip r:embed="rId4" cstate="print"/>
              <a:stretch>
                <a:fillRect/>
              </a:stretch>
            </p:blipFill>
            <p:spPr>
              <a:xfrm>
                <a:off x="5894387" y="254483"/>
                <a:ext cx="638623" cy="722376"/>
              </a:xfrm>
              <a:prstGeom prst="rect">
                <a:avLst/>
              </a:prstGeom>
            </p:spPr>
          </p:pic>
          <p:pic>
            <p:nvPicPr>
              <p:cNvPr id="17" name="Picture 16" descr="Picture1.jpg"/>
              <p:cNvPicPr>
                <a:picLocks noChangeAspect="1"/>
              </p:cNvPicPr>
              <p:nvPr/>
            </p:nvPicPr>
            <p:blipFill>
              <a:blip r:embed="rId5" cstate="print"/>
              <a:stretch>
                <a:fillRect/>
              </a:stretch>
            </p:blipFill>
            <p:spPr>
              <a:xfrm>
                <a:off x="6532855" y="254483"/>
                <a:ext cx="947378" cy="722376"/>
              </a:xfrm>
              <a:prstGeom prst="rect">
                <a:avLst/>
              </a:prstGeom>
            </p:spPr>
          </p:pic>
        </p:grpSp>
      </p:grpSp>
      <p:graphicFrame>
        <p:nvGraphicFramePr>
          <p:cNvPr id="24" name="Chart 23"/>
          <p:cNvGraphicFramePr/>
          <p:nvPr>
            <p:extLst>
              <p:ext uri="{D42A27DB-BD31-4B8C-83A1-F6EECF244321}">
                <p14:modId xmlns:p14="http://schemas.microsoft.com/office/powerpoint/2010/main" val="3594570676"/>
              </p:ext>
            </p:extLst>
          </p:nvPr>
        </p:nvGraphicFramePr>
        <p:xfrm>
          <a:off x="3542421" y="4998128"/>
          <a:ext cx="5512802" cy="1589104"/>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3"/>
          <p:cNvSpPr>
            <a:spLocks noGrp="1" noChangeArrowheads="1"/>
          </p:cNvSpPr>
          <p:nvPr>
            <p:ph type="body" sz="half" idx="1"/>
          </p:nvPr>
        </p:nvSpPr>
        <p:spPr>
          <a:xfrm>
            <a:off x="0" y="1697931"/>
            <a:ext cx="9144000" cy="4225925"/>
          </a:xfrm>
        </p:spPr>
        <p:txBody>
          <a:bodyPr>
            <a:normAutofit fontScale="92500" lnSpcReduction="20000"/>
          </a:bodyPr>
          <a:lstStyle/>
          <a:p>
            <a:endParaRPr lang="en-US" sz="3600" dirty="0"/>
          </a:p>
          <a:p>
            <a:r>
              <a:rPr lang="en-US" sz="3600" b="1" dirty="0"/>
              <a:t>Potential Community Benefits</a:t>
            </a:r>
          </a:p>
          <a:p>
            <a:pPr lvl="1"/>
            <a:r>
              <a:rPr lang="en-US" sz="3600" b="1" dirty="0"/>
              <a:t>Better survival from SCA</a:t>
            </a:r>
          </a:p>
          <a:p>
            <a:pPr lvl="1"/>
            <a:r>
              <a:rPr lang="en-US" sz="3600" b="1" dirty="0"/>
              <a:t>Positive message for community</a:t>
            </a:r>
          </a:p>
          <a:p>
            <a:pPr lvl="1"/>
            <a:r>
              <a:rPr lang="en-US" sz="3600" b="1" dirty="0"/>
              <a:t>Better utilization of EMS resources</a:t>
            </a:r>
          </a:p>
          <a:p>
            <a:pPr lvl="1"/>
            <a:r>
              <a:rPr lang="en-US" sz="3600" b="1" dirty="0"/>
              <a:t>National attention to Columbus</a:t>
            </a:r>
          </a:p>
          <a:p>
            <a:pPr lvl="1"/>
            <a:r>
              <a:rPr lang="en-US" sz="3600" b="1" dirty="0"/>
              <a:t>Participation in cutting-edge research</a:t>
            </a:r>
          </a:p>
          <a:p>
            <a:pPr lvl="1"/>
            <a:r>
              <a:rPr lang="en-US" sz="3600" b="1" dirty="0"/>
              <a:t>“Best place in the country to have SCA”</a:t>
            </a:r>
          </a:p>
        </p:txBody>
      </p:sp>
      <p:pic>
        <p:nvPicPr>
          <p:cNvPr id="139268" name="Picture 4" descr="citywelcom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11646"/>
            <a:ext cx="5714060" cy="17006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92355"/>
            <a:ext cx="2232399" cy="223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CFD Experience with </a:t>
            </a:r>
            <a:r>
              <a:rPr lang="en-US" dirty="0" err="1" smtClean="0"/>
              <a:t>Pulsepoint</a:t>
            </a:r>
            <a:endParaRPr lang="en-US" dirty="0"/>
          </a:p>
        </p:txBody>
      </p:sp>
      <p:sp>
        <p:nvSpPr>
          <p:cNvPr id="3" name="Content Placeholder 2"/>
          <p:cNvSpPr>
            <a:spLocks noGrp="1"/>
          </p:cNvSpPr>
          <p:nvPr>
            <p:ph idx="1"/>
          </p:nvPr>
        </p:nvSpPr>
        <p:spPr>
          <a:xfrm>
            <a:off x="76200" y="1524000"/>
            <a:ext cx="8991600" cy="4389120"/>
          </a:xfrm>
        </p:spPr>
        <p:txBody>
          <a:bodyPr>
            <a:normAutofit/>
          </a:bodyPr>
          <a:lstStyle/>
          <a:p>
            <a:r>
              <a:rPr lang="en-US" sz="4000" b="1" dirty="0" smtClean="0"/>
              <a:t>3203 subscribers</a:t>
            </a:r>
          </a:p>
          <a:p>
            <a:r>
              <a:rPr lang="en-US" sz="4000" b="1" dirty="0" smtClean="0"/>
              <a:t>85 CPR alerts</a:t>
            </a:r>
          </a:p>
          <a:p>
            <a:r>
              <a:rPr lang="en-US" sz="4000" b="1" dirty="0" smtClean="0"/>
              <a:t>CPR alert at Ohio State Fair with 6 notifications</a:t>
            </a:r>
          </a:p>
          <a:p>
            <a:endParaRPr lang="en-US" sz="4000" b="1" dirty="0"/>
          </a:p>
        </p:txBody>
      </p:sp>
      <p:pic>
        <p:nvPicPr>
          <p:cNvPr id="4098" name="Picture 2" descr="http://2.bp.blogspot.com/-11s87H0FYCs/TjVeCCnXFTI/AAAAAAAAHoo/pFDR2rAfWmc/s320/State+Fa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962400"/>
            <a:ext cx="3886200" cy="2574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0125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4735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 y="0"/>
            <a:ext cx="8615189" cy="923330"/>
          </a:xfrm>
          <a:prstGeom prst="rect">
            <a:avLst/>
          </a:prstGeom>
          <a:noFill/>
        </p:spPr>
        <p:txBody>
          <a:bodyPr wrap="square" rtlCol="0">
            <a:spAutoFit/>
          </a:bodyPr>
          <a:lstStyle/>
          <a:p>
            <a:pPr algn="ctr"/>
            <a:r>
              <a:rPr lang="en-US" sz="5400" b="1" dirty="0" smtClean="0"/>
              <a:t>    </a:t>
            </a:r>
            <a:r>
              <a:rPr lang="en-US" sz="5400" b="1" u="sng" dirty="0" smtClean="0">
                <a:solidFill>
                  <a:srgbClr val="FF0000"/>
                </a:solidFill>
              </a:rPr>
              <a:t>STORIES OF SUCCESS</a:t>
            </a:r>
            <a:endParaRPr lang="en-US" sz="5400" b="1" u="sng" dirty="0">
              <a:solidFill>
                <a:srgbClr val="FF0000"/>
              </a:solidFill>
            </a:endParaRPr>
          </a:p>
        </p:txBody>
      </p:sp>
    </p:spTree>
    <p:extLst>
      <p:ext uri="{BB962C8B-B14F-4D97-AF65-F5344CB8AC3E}">
        <p14:creationId xmlns:p14="http://schemas.microsoft.com/office/powerpoint/2010/main" val="10590989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1" descr="https://s2.googleusercontent.com/s2/favicons?domain=pulsepoint.org"/>
          <p:cNvSpPr>
            <a:spLocks noChangeAspect="1" noChangeArrowheads="1"/>
          </p:cNvSpPr>
          <p:nvPr/>
        </p:nvSpPr>
        <p:spPr bwMode="auto">
          <a:xfrm>
            <a:off x="0" y="0"/>
            <a:ext cx="152400" cy="152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988" y="366130"/>
            <a:ext cx="8380600" cy="6278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25838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0" y="1204149"/>
            <a:ext cx="9144000" cy="4525963"/>
          </a:xfrm>
        </p:spPr>
        <p:txBody>
          <a:bodyPr anchor="ctr">
            <a:noAutofit/>
          </a:bodyPr>
          <a:lstStyle/>
          <a:p>
            <a:pPr>
              <a:spcBef>
                <a:spcPts val="1776"/>
              </a:spcBef>
            </a:pPr>
            <a:r>
              <a:rPr lang="en-US" sz="2400" b="1" dirty="0" smtClean="0">
                <a:latin typeface="Gill Sans"/>
                <a:cs typeface="Gill Sans"/>
              </a:rPr>
              <a:t>The app is available for download from the Apple App Store and the Android/Google Play Marketplace. </a:t>
            </a:r>
          </a:p>
          <a:p>
            <a:pPr>
              <a:spcBef>
                <a:spcPts val="1776"/>
              </a:spcBef>
            </a:pPr>
            <a:r>
              <a:rPr lang="en-US" sz="2400" b="1" dirty="0" smtClean="0">
                <a:latin typeface="Gill Sans"/>
                <a:cs typeface="Gill Sans"/>
              </a:rPr>
              <a:t>Visit the foundation website at </a:t>
            </a:r>
            <a:r>
              <a:rPr lang="en-US" sz="2400" b="1" dirty="0" err="1" smtClean="0">
                <a:latin typeface="Gill Sans"/>
                <a:cs typeface="Gill Sans"/>
              </a:rPr>
              <a:t>www.PulsePoint.org</a:t>
            </a:r>
            <a:endParaRPr lang="en-US" sz="2400" b="1" dirty="0" smtClean="0">
              <a:latin typeface="Gill Sans"/>
              <a:cs typeface="Gill Sans"/>
            </a:endParaRPr>
          </a:p>
          <a:p>
            <a:pPr>
              <a:spcBef>
                <a:spcPts val="1776"/>
              </a:spcBef>
            </a:pPr>
            <a:r>
              <a:rPr lang="en-US" sz="2400" b="1" dirty="0" smtClean="0">
                <a:latin typeface="Gill Sans"/>
                <a:cs typeface="Gill Sans"/>
              </a:rPr>
              <a:t>Follow @PulsePoint for general news and information.</a:t>
            </a:r>
          </a:p>
          <a:p>
            <a:pPr>
              <a:spcBef>
                <a:spcPts val="1776"/>
              </a:spcBef>
            </a:pPr>
            <a:r>
              <a:rPr lang="en-US" sz="2400" b="1" dirty="0" smtClean="0">
                <a:latin typeface="Gill Sans"/>
                <a:cs typeface="Gill Sans"/>
              </a:rPr>
              <a:t>Follow @1000livesaday for real-time app activations.</a:t>
            </a:r>
          </a:p>
          <a:p>
            <a:pPr>
              <a:spcBef>
                <a:spcPts val="1776"/>
              </a:spcBef>
            </a:pPr>
            <a:r>
              <a:rPr lang="en-US" sz="2400" b="1" dirty="0" smtClean="0">
                <a:latin typeface="Gill Sans"/>
                <a:cs typeface="Gill Sans"/>
              </a:rPr>
              <a:t>Watch the Public Service Announcement at </a:t>
            </a:r>
            <a:r>
              <a:rPr lang="en-US" sz="2400" b="1" dirty="0" smtClean="0">
                <a:latin typeface="Gill Sans"/>
                <a:cs typeface="Gill Sans"/>
                <a:hlinkClick r:id="rId2"/>
              </a:rPr>
              <a:t>http://vimeo.com/34174631</a:t>
            </a:r>
            <a:endParaRPr lang="en-US" sz="2400" b="1" dirty="0" smtClean="0">
              <a:latin typeface="Gill Sans"/>
              <a:cs typeface="Gill Sans"/>
            </a:endParaRPr>
          </a:p>
        </p:txBody>
      </p:sp>
      <p:pic>
        <p:nvPicPr>
          <p:cNvPr id="15" name="Picture 14" descr="ChainOfSurvivalLink2and3_626p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4523" y="5734594"/>
            <a:ext cx="4564546" cy="1020825"/>
          </a:xfrm>
          <a:prstGeom prst="rect">
            <a:avLst/>
          </a:prstGeom>
        </p:spPr>
      </p:pic>
      <p:sp>
        <p:nvSpPr>
          <p:cNvPr id="16" name="TextBox 15"/>
          <p:cNvSpPr txBox="1"/>
          <p:nvPr/>
        </p:nvSpPr>
        <p:spPr>
          <a:xfrm>
            <a:off x="0" y="99242"/>
            <a:ext cx="9144000" cy="1200329"/>
          </a:xfrm>
          <a:prstGeom prst="rect">
            <a:avLst/>
          </a:prstGeom>
          <a:noFill/>
        </p:spPr>
        <p:txBody>
          <a:bodyPr wrap="square" rtlCol="0">
            <a:spAutoFit/>
          </a:bodyPr>
          <a:lstStyle/>
          <a:p>
            <a:pPr algn="ctr"/>
            <a:r>
              <a:rPr lang="en-US" sz="3600" b="1" u="sng" dirty="0" smtClean="0">
                <a:solidFill>
                  <a:srgbClr val="B01D27"/>
                </a:solidFill>
                <a:latin typeface="Gill Sans"/>
                <a:cs typeface="Gill Sans"/>
              </a:rPr>
              <a:t>Where can I learn more about PulsePoint?</a:t>
            </a:r>
            <a:endParaRPr lang="en-US" sz="3600" b="1" u="sng" dirty="0">
              <a:solidFill>
                <a:srgbClr val="B01D27"/>
              </a:solidFill>
              <a:latin typeface="Gill Sans"/>
              <a:cs typeface="Gill Sans"/>
            </a:endParaRPr>
          </a:p>
        </p:txBody>
      </p:sp>
    </p:spTree>
    <p:extLst>
      <p:ext uri="{BB962C8B-B14F-4D97-AF65-F5344CB8AC3E}">
        <p14:creationId xmlns:p14="http://schemas.microsoft.com/office/powerpoint/2010/main" val="24751017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685800" y="0"/>
            <a:ext cx="8229600" cy="1384300"/>
          </a:xfrm>
        </p:spPr>
        <p:txBody>
          <a:bodyPr>
            <a:normAutofit/>
          </a:bodyPr>
          <a:lstStyle/>
          <a:p>
            <a:r>
              <a:rPr lang="en-US" sz="5400" b="1" dirty="0"/>
              <a:t>QUESTIONS?????????????</a:t>
            </a:r>
          </a:p>
        </p:txBody>
      </p:sp>
      <p:pic>
        <p:nvPicPr>
          <p:cNvPr id="74757" name="Picture 5" descr="4 in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300" y="1658938"/>
            <a:ext cx="3810000" cy="3797300"/>
          </a:xfrm>
          <a:prstGeom prst="rect">
            <a:avLst/>
          </a:prstGeom>
          <a:noFill/>
          <a:extLst>
            <a:ext uri="{909E8E84-426E-40DD-AFC4-6F175D3DCCD1}">
              <a14:hiddenFill xmlns:a14="http://schemas.microsoft.com/office/drawing/2010/main">
                <a:solidFill>
                  <a:srgbClr val="FFFFFF"/>
                </a:solidFill>
              </a14:hiddenFill>
            </a:ext>
          </a:extLst>
        </p:spPr>
      </p:pic>
      <p:sp>
        <p:nvSpPr>
          <p:cNvPr id="74760" name="AutoShape 8" descr="image001"/>
          <p:cNvSpPr>
            <a:spLocks noChangeAspect="1" noChangeArrowheads="1"/>
          </p:cNvSpPr>
          <p:nvPr/>
        </p:nvSpPr>
        <p:spPr bwMode="auto">
          <a:xfrm>
            <a:off x="3119438" y="2728913"/>
            <a:ext cx="1714500" cy="82867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61" name="Rectangle 9"/>
          <p:cNvSpPr>
            <a:spLocks noChangeArrowheads="1"/>
          </p:cNvSpPr>
          <p:nvPr/>
        </p:nvSpPr>
        <p:spPr bwMode="auto">
          <a:xfrm>
            <a:off x="1371600" y="5638800"/>
            <a:ext cx="6629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dirty="0"/>
              <a:t> </a:t>
            </a:r>
            <a:r>
              <a:rPr lang="en-US" sz="3200" b="1" dirty="0" smtClean="0"/>
              <a:t>dkeseg@columbus.gov</a:t>
            </a:r>
            <a:endParaRPr lang="en-US" sz="3200"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8944"/>
            <a:ext cx="9144000" cy="463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358588"/>
            <a:ext cx="9144000" cy="1077218"/>
          </a:xfrm>
          <a:prstGeom prst="rect">
            <a:avLst/>
          </a:prstGeom>
          <a:noFill/>
        </p:spPr>
        <p:txBody>
          <a:bodyPr wrap="square" rtlCol="0">
            <a:spAutoFit/>
          </a:bodyPr>
          <a:lstStyle/>
          <a:p>
            <a:pPr algn="ctr"/>
            <a:r>
              <a:rPr lang="en-US" sz="3200" b="1" dirty="0" smtClean="0"/>
              <a:t>CARES DEMOGRAPHIC AND SURVIVAL CHARACTERISTICS OF OHCA 10/1/05-12/31/12</a:t>
            </a:r>
            <a:endParaRPr lang="en-US" sz="3200" b="1" dirty="0"/>
          </a:p>
        </p:txBody>
      </p:sp>
    </p:spTree>
    <p:extLst>
      <p:ext uri="{BB962C8B-B14F-4D97-AF65-F5344CB8AC3E}">
        <p14:creationId xmlns:p14="http://schemas.microsoft.com/office/powerpoint/2010/main" val="484116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9" y="110013"/>
            <a:ext cx="9144000" cy="1077218"/>
          </a:xfrm>
          <a:prstGeom prst="rect">
            <a:avLst/>
          </a:prstGeom>
          <a:noFill/>
        </p:spPr>
        <p:txBody>
          <a:bodyPr wrap="square" rtlCol="0">
            <a:spAutoFit/>
          </a:bodyPr>
          <a:lstStyle/>
          <a:p>
            <a:pPr algn="ctr"/>
            <a:r>
              <a:rPr lang="en-US" sz="3200" b="1" dirty="0" smtClean="0"/>
              <a:t>CARES DEMOGRAPHIC AND SURVIVAL CHARACTERISTICS OF OHCA 10/1/05-12/31/12</a:t>
            </a:r>
            <a:endParaRPr lang="en-US" sz="3200" b="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51977"/>
            <a:ext cx="9142863" cy="34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5038165"/>
            <a:ext cx="9142863" cy="1133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72659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58588"/>
            <a:ext cx="9144000" cy="1077218"/>
          </a:xfrm>
          <a:prstGeom prst="rect">
            <a:avLst/>
          </a:prstGeom>
          <a:noFill/>
        </p:spPr>
        <p:txBody>
          <a:bodyPr wrap="square" rtlCol="0">
            <a:spAutoFit/>
          </a:bodyPr>
          <a:lstStyle/>
          <a:p>
            <a:pPr algn="ctr"/>
            <a:r>
              <a:rPr lang="en-US" sz="3200" b="1" dirty="0" smtClean="0"/>
              <a:t>CARES DEMOGRAPHIC AND SURVIVAL CHARACTERISTICS OF OHCA 10/1/05-12/31/12</a:t>
            </a:r>
            <a:endParaRPr lang="en-US" sz="3200" b="1"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71515"/>
            <a:ext cx="9144000" cy="3280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49409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58588"/>
            <a:ext cx="9144000" cy="1077218"/>
          </a:xfrm>
          <a:prstGeom prst="rect">
            <a:avLst/>
          </a:prstGeom>
          <a:noFill/>
        </p:spPr>
        <p:txBody>
          <a:bodyPr wrap="square" rtlCol="0">
            <a:spAutoFit/>
          </a:bodyPr>
          <a:lstStyle/>
          <a:p>
            <a:pPr algn="ctr"/>
            <a:r>
              <a:rPr lang="en-US" sz="3200" b="1" dirty="0" smtClean="0"/>
              <a:t>CARES DEMOGRAPHIC AND SURVIVAL CHARACTERISTICS OF OHCA 10/1/05-12/31/12</a:t>
            </a:r>
            <a:endParaRPr lang="en-US" sz="3200" b="1"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1935"/>
            <a:ext cx="9144000" cy="2923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011725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128</TotalTime>
  <Words>1774</Words>
  <Application>Microsoft Office PowerPoint</Application>
  <PresentationFormat>On-screen Show (4:3)</PresentationFormat>
  <Paragraphs>133</Paragraphs>
  <Slides>55</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57" baseType="lpstr">
      <vt:lpstr>Flow</vt:lpstr>
      <vt:lpstr>Chart</vt:lpstr>
      <vt:lpstr>PowerPoint Presentation</vt:lpstr>
      <vt:lpstr>Current Statistics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90 Seconds of CPR Before Defibrillation</vt:lpstr>
      <vt:lpstr>PowerPoint Presentation</vt:lpstr>
      <vt:lpstr>Why People Don’t Do CPR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the costs associated?</vt:lpstr>
      <vt:lpstr>How big is the notification radius?</vt:lpstr>
      <vt:lpstr>Can I be sued for helping?</vt:lpstr>
      <vt:lpstr>PowerPoint Presentation</vt:lpstr>
      <vt:lpstr>What if too many people show up?</vt:lpstr>
      <vt:lpstr>How do you know if subscribers are really trained in CPR?</vt:lpstr>
      <vt:lpstr>PowerPoint Presentation</vt:lpstr>
      <vt:lpstr>PowerPoint Presentation</vt:lpstr>
      <vt:lpstr>PowerPoint Presentation</vt:lpstr>
      <vt:lpstr>PowerPoint Presentation</vt:lpstr>
      <vt:lpstr>CFD Experience with Pulsepoint</vt:lpstr>
      <vt:lpstr>PowerPoint Presentation</vt:lpstr>
      <vt:lpstr>PowerPoint Presentation</vt:lpstr>
      <vt:lpstr>PowerPoint Presentation</vt:lpstr>
      <vt:lpstr>QUESTIONS?????????????</vt:lpstr>
    </vt:vector>
  </TitlesOfParts>
  <Company>City of Columbus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Keseg, Dr. David</dc:creator>
  <cp:lastModifiedBy>eventtech2</cp:lastModifiedBy>
  <cp:revision>15</cp:revision>
  <dcterms:created xsi:type="dcterms:W3CDTF">2013-08-14T13:32:37Z</dcterms:created>
  <dcterms:modified xsi:type="dcterms:W3CDTF">2013-08-15T00:06:06Z</dcterms:modified>
</cp:coreProperties>
</file>