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81" r:id="rId6"/>
    <p:sldId id="282" r:id="rId7"/>
    <p:sldId id="258" r:id="rId8"/>
    <p:sldId id="283" r:id="rId9"/>
    <p:sldId id="284" r:id="rId10"/>
    <p:sldId id="285" r:id="rId11"/>
    <p:sldId id="286" r:id="rId12"/>
    <p:sldId id="287" r:id="rId13"/>
    <p:sldId id="288" r:id="rId14"/>
    <p:sldId id="289" r:id="rId15"/>
    <p:sldId id="301" r:id="rId16"/>
    <p:sldId id="290" r:id="rId17"/>
    <p:sldId id="291" r:id="rId18"/>
    <p:sldId id="293" r:id="rId19"/>
    <p:sldId id="292" r:id="rId20"/>
    <p:sldId id="294" r:id="rId21"/>
    <p:sldId id="295" r:id="rId22"/>
    <p:sldId id="296" r:id="rId23"/>
    <p:sldId id="297" r:id="rId24"/>
    <p:sldId id="298" r:id="rId25"/>
    <p:sldId id="299" r:id="rId26"/>
    <p:sldId id="300" r:id="rId27"/>
  </p:sldIdLst>
  <p:sldSz cx="9144000" cy="6858000" type="screen4x3"/>
  <p:notesSz cx="6900863" cy="9291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0" autoAdjust="0"/>
    <p:restoredTop sz="77568" autoAdjust="0"/>
  </p:normalViewPr>
  <p:slideViewPr>
    <p:cSldViewPr snapToGrid="0" snapToObjects="1" showGuides="1">
      <p:cViewPr>
        <p:scale>
          <a:sx n="92" d="100"/>
          <a:sy n="92" d="100"/>
        </p:scale>
        <p:origin x="-1332" y="240"/>
      </p:cViewPr>
      <p:guideLst>
        <p:guide orient="horz" pos="2160"/>
        <p:guide orient="horz" pos="2975"/>
        <p:guide orient="horz" pos="3386"/>
        <p:guide orient="horz" pos="3042"/>
        <p:guide orient="horz" pos="4165"/>
        <p:guide pos="2880"/>
        <p:guide pos="115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374" cy="464582"/>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08892" y="0"/>
            <a:ext cx="2990374" cy="464582"/>
          </a:xfrm>
          <a:prstGeom prst="rect">
            <a:avLst/>
          </a:prstGeom>
        </p:spPr>
        <p:txBody>
          <a:bodyPr vert="horz" lIns="92528" tIns="46264" rIns="92528" bIns="46264" rtlCol="0"/>
          <a:lstStyle>
            <a:lvl1pPr algn="r">
              <a:defRPr sz="1200"/>
            </a:lvl1pPr>
          </a:lstStyle>
          <a:p>
            <a:fld id="{40729260-C338-42B6-8E73-48A24278EED2}" type="datetimeFigureOut">
              <a:rPr lang="en-US" smtClean="0"/>
              <a:pPr/>
              <a:t>7/5/2012</a:t>
            </a:fld>
            <a:endParaRPr lang="en-US"/>
          </a:p>
        </p:txBody>
      </p:sp>
      <p:sp>
        <p:nvSpPr>
          <p:cNvPr id="4" name="Slide Image Placeholder 3"/>
          <p:cNvSpPr>
            <a:spLocks noGrp="1" noRot="1" noChangeAspect="1"/>
          </p:cNvSpPr>
          <p:nvPr>
            <p:ph type="sldImg" idx="2"/>
          </p:nvPr>
        </p:nvSpPr>
        <p:spPr>
          <a:xfrm>
            <a:off x="1128713" y="696913"/>
            <a:ext cx="4645025" cy="3484562"/>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0087" y="4413528"/>
            <a:ext cx="5520690" cy="4181237"/>
          </a:xfrm>
          <a:prstGeom prst="rect">
            <a:avLst/>
          </a:prstGeom>
        </p:spPr>
        <p:txBody>
          <a:bodyPr vert="horz" lIns="92528" tIns="46264" rIns="92528" bIns="4626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5443"/>
            <a:ext cx="2990374" cy="464582"/>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08892" y="8825443"/>
            <a:ext cx="2990374" cy="464582"/>
          </a:xfrm>
          <a:prstGeom prst="rect">
            <a:avLst/>
          </a:prstGeom>
        </p:spPr>
        <p:txBody>
          <a:bodyPr vert="horz" lIns="92528" tIns="46264" rIns="92528" bIns="46264" rtlCol="0" anchor="b"/>
          <a:lstStyle>
            <a:lvl1pPr algn="r">
              <a:defRPr sz="1200"/>
            </a:lvl1pPr>
          </a:lstStyle>
          <a:p>
            <a:fld id="{B5FDC342-C746-4421-AA85-0EB51763B299}" type="slidenum">
              <a:rPr lang="en-US" smtClean="0"/>
              <a:pPr/>
              <a:t>‹#›</a:t>
            </a:fld>
            <a:endParaRPr lang="en-US"/>
          </a:p>
        </p:txBody>
      </p:sp>
    </p:spTree>
    <p:extLst>
      <p:ext uri="{BB962C8B-B14F-4D97-AF65-F5344CB8AC3E}">
        <p14:creationId xmlns:p14="http://schemas.microsoft.com/office/powerpoint/2010/main" val="162430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1</a:t>
            </a:fld>
            <a:endParaRPr lang="en-US"/>
          </a:p>
        </p:txBody>
      </p:sp>
    </p:spTree>
    <p:extLst>
      <p:ext uri="{BB962C8B-B14F-4D97-AF65-F5344CB8AC3E}">
        <p14:creationId xmlns:p14="http://schemas.microsoft.com/office/powerpoint/2010/main" val="121904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a:t>
            </a:r>
            <a:r>
              <a:rPr lang="en-US" baseline="0" dirty="0" smtClean="0"/>
              <a:t> our thoughts will trigger an emotional state, which then elicits a physiological response. This happens very quickly and often times people are not even aware of the thought they had – only the emotional and physical response. </a:t>
            </a:r>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4</a:t>
            </a:fld>
            <a:endParaRPr lang="en-US"/>
          </a:p>
        </p:txBody>
      </p:sp>
    </p:spTree>
    <p:extLst>
      <p:ext uri="{BB962C8B-B14F-4D97-AF65-F5344CB8AC3E}">
        <p14:creationId xmlns:p14="http://schemas.microsoft.com/office/powerpoint/2010/main" val="187811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have the thought “He is such</a:t>
            </a:r>
            <a:r>
              <a:rPr lang="en-US" baseline="0" dirty="0" smtClean="0"/>
              <a:t> a jerk!”, which in turn produces the anger of emotion. Once you become angry, your heart rate and blood pressure escalate. As you continue to drive you might say to yourself again “Man, I just can’t believe that guy. The nerve!” </a:t>
            </a:r>
          </a:p>
          <a:p>
            <a:endParaRPr lang="en-US" baseline="0" dirty="0" smtClean="0"/>
          </a:p>
          <a:p>
            <a:r>
              <a:rPr lang="en-US" baseline="0" dirty="0" smtClean="0"/>
              <a:t>Continuing to think about how much of a jerk this person was keeps the emotion fueled, which in turn continues to cause your blood pressure and heart rate to go up. </a:t>
            </a:r>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5</a:t>
            </a:fld>
            <a:endParaRPr lang="en-US"/>
          </a:p>
        </p:txBody>
      </p:sp>
    </p:spTree>
    <p:extLst>
      <p:ext uri="{BB962C8B-B14F-4D97-AF65-F5344CB8AC3E}">
        <p14:creationId xmlns:p14="http://schemas.microsoft.com/office/powerpoint/2010/main" val="10747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instead you have the thought “That guy might have had an emergency” to explain why he cut you off. This thought is less likely to trigger as intense of an anger response, which in turn</a:t>
            </a:r>
            <a:r>
              <a:rPr lang="en-US" baseline="0" dirty="0" smtClean="0"/>
              <a:t> will not raise your blood pressure and heart rate as intense or for as long.</a:t>
            </a:r>
          </a:p>
          <a:p>
            <a:endParaRPr lang="en-US" baseline="0" dirty="0" smtClean="0"/>
          </a:p>
          <a:p>
            <a:r>
              <a:rPr lang="en-US" baseline="0" dirty="0" smtClean="0"/>
              <a:t>In this situation, it is changing the way we think that helped either shorten the negative mood of anger or promote a more neutral mood, resulting in a smaller physiological response. </a:t>
            </a:r>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6</a:t>
            </a:fld>
            <a:endParaRPr lang="en-US"/>
          </a:p>
        </p:txBody>
      </p:sp>
    </p:spTree>
    <p:extLst>
      <p:ext uri="{BB962C8B-B14F-4D97-AF65-F5344CB8AC3E}">
        <p14:creationId xmlns:p14="http://schemas.microsoft.com/office/powerpoint/2010/main" val="166561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Optimism has been well-studied within</a:t>
            </a:r>
            <a:r>
              <a:rPr lang="en-US" baseline="0" dirty="0" smtClean="0"/>
              <a:t> the context of heart disease, including among several different populations of heart patients.</a:t>
            </a:r>
          </a:p>
          <a:p>
            <a:endParaRPr lang="en-US" baseline="0" dirty="0" smtClean="0"/>
          </a:p>
          <a:p>
            <a:r>
              <a:rPr lang="en-US" baseline="0" dirty="0" smtClean="0"/>
              <a:t>I wanted to just give you a few of examples of what research has shown about optimism.</a:t>
            </a:r>
          </a:p>
          <a:p>
            <a:endParaRPr lang="en-US" baseline="0" dirty="0" smtClean="0"/>
          </a:p>
          <a:p>
            <a:r>
              <a:rPr lang="en-US" baseline="0" dirty="0" smtClean="0"/>
              <a:t>First, higher levels of optimism are associated with faster recovery after coronary artery bypass graft surgery, including faster return to work and every day activities.</a:t>
            </a:r>
          </a:p>
          <a:p>
            <a:endParaRPr lang="en-US" baseline="0" dirty="0" smtClean="0"/>
          </a:p>
          <a:p>
            <a:r>
              <a:rPr lang="en-US" baseline="0" dirty="0" smtClean="0"/>
              <a:t>Second, higher levels of optimism are associated with better outcomes from cardiac rehab, including weight loss, less saturated fat consumption, and an improvement in exercise tolerance.</a:t>
            </a:r>
          </a:p>
          <a:p>
            <a:endParaRPr lang="en-US" baseline="0" dirty="0" smtClean="0"/>
          </a:p>
          <a:p>
            <a:r>
              <a:rPr lang="en-US" baseline="0" dirty="0" smtClean="0"/>
              <a:t>And third, higher levels of optimism are associated with less depressive symptoms one year after having a heart attack. </a:t>
            </a:r>
          </a:p>
          <a:p>
            <a:endParaRPr lang="en-US" baseline="0" dirty="0" smtClean="0"/>
          </a:p>
          <a:p>
            <a:r>
              <a:rPr lang="en-US" baseline="0" dirty="0" smtClean="0"/>
              <a:t>In sum, the literature supports that people higher in optimism tend to be more physically and psychologically resilient. </a:t>
            </a:r>
          </a:p>
          <a:p>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9</a:t>
            </a:fld>
            <a:endParaRPr lang="en-US"/>
          </a:p>
        </p:txBody>
      </p:sp>
    </p:spTree>
    <p:extLst>
      <p:ext uri="{BB962C8B-B14F-4D97-AF65-F5344CB8AC3E}">
        <p14:creationId xmlns:p14="http://schemas.microsoft.com/office/powerpoint/2010/main" val="165126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Denial is not the same as optimism. </a:t>
            </a:r>
          </a:p>
          <a:p>
            <a:endParaRPr lang="en-US" dirty="0" smtClean="0"/>
          </a:p>
          <a:p>
            <a:r>
              <a:rPr lang="en-US" dirty="0" smtClean="0"/>
              <a:t>Denial is when we avoid the experience of negative</a:t>
            </a:r>
            <a:r>
              <a:rPr lang="en-US" baseline="0" dirty="0" smtClean="0"/>
              <a:t> emotions. For example, someone may downplay the severity of a diagnosis or the types of lifestyle changes they may need in order to remain healthy and prevent a future cardiac event. </a:t>
            </a:r>
          </a:p>
          <a:p>
            <a:endParaRPr lang="en-US" baseline="0" dirty="0" smtClean="0"/>
          </a:p>
          <a:p>
            <a:r>
              <a:rPr lang="en-US" baseline="0" dirty="0" smtClean="0"/>
              <a:t>Research suggests that having a “everything will be okay” perspective can be helpful in the short-term. For example, people who have experienced a heart attack are likely to have a shorter hospital stay because they believe “everything is okay.” </a:t>
            </a:r>
          </a:p>
          <a:p>
            <a:endParaRPr lang="en-US" baseline="0" dirty="0" smtClean="0"/>
          </a:p>
          <a:p>
            <a:r>
              <a:rPr lang="en-US" baseline="0" dirty="0" smtClean="0"/>
              <a:t>A problem arises when the person who believes “everything will be okay” won’t go to cardiac rehab, change their diet, or increase their activity level because “everything will be okay.”</a:t>
            </a:r>
          </a:p>
          <a:p>
            <a:endParaRPr lang="en-US" baseline="0" dirty="0" smtClean="0"/>
          </a:p>
          <a:p>
            <a:r>
              <a:rPr lang="en-US" baseline="0" dirty="0" smtClean="0"/>
              <a:t>Therefore, optimism is the belief that my health can improve when I put effort into the changes I need to make, whereas denial might be more like “it was just a little heart attack. I am on medication now, so I should be fine.”   </a:t>
            </a:r>
          </a:p>
          <a:p>
            <a:endParaRPr lang="en-US" baseline="0" dirty="0" smtClean="0"/>
          </a:p>
          <a:p>
            <a:r>
              <a:rPr lang="en-US" baseline="0" dirty="0" smtClean="0"/>
              <a:t>Goal is to be realistic, while hoping for the best, and doing what can be done to improve a situation.   </a:t>
            </a:r>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11</a:t>
            </a:fld>
            <a:endParaRPr lang="en-US"/>
          </a:p>
        </p:txBody>
      </p:sp>
    </p:spTree>
    <p:extLst>
      <p:ext uri="{BB962C8B-B14F-4D97-AF65-F5344CB8AC3E}">
        <p14:creationId xmlns:p14="http://schemas.microsoft.com/office/powerpoint/2010/main" val="142623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analogy that really resonates with</a:t>
            </a:r>
            <a:r>
              <a:rPr lang="en-US" baseline="0" dirty="0" smtClean="0"/>
              <a:t> me when thinking about emotions is to compare emotions to guests. Our mind is our home and emotions visit us from time to time throughout our day. I like thinking about greeting all emotions like you would greet guests at your home – even if the guest is not wanted. Negative emotions should be respected and acknowledged (“I am feeling really angry right now”), but then invited to leave. As I am about to discuss in more detail, our thoughts are what can either serve as cues for our emotions to want to stick around and take a load off, or hit the road and move on their way. That doesn’t mean we won’t be visited by them again, even in the near future, but if spend time considering what type of message we are sending our emotions through our thoughts, we can control how long the emotion stays.</a:t>
            </a:r>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15</a:t>
            </a:fld>
            <a:endParaRPr lang="en-US"/>
          </a:p>
        </p:txBody>
      </p:sp>
    </p:spTree>
    <p:extLst>
      <p:ext uri="{BB962C8B-B14F-4D97-AF65-F5344CB8AC3E}">
        <p14:creationId xmlns:p14="http://schemas.microsoft.com/office/powerpoint/2010/main" val="310286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do these. The problem is when we get in a rut and do them often, as well as let these thoughts go unchecked. To help maintain mood or improve mood, we want to avoid using distorted ways of thinking. </a:t>
            </a:r>
          </a:p>
          <a:p>
            <a:endParaRPr lang="en-US" baseline="0" dirty="0" smtClean="0"/>
          </a:p>
          <a:p>
            <a:r>
              <a:rPr lang="en-US" baseline="0" dirty="0" smtClean="0"/>
              <a:t>Notice here that I am not referring to just any ‘</a:t>
            </a:r>
            <a:r>
              <a:rPr lang="en-US" baseline="0" dirty="0" err="1" smtClean="0"/>
              <a:t>ol</a:t>
            </a:r>
            <a:r>
              <a:rPr lang="en-US" baseline="0" dirty="0" smtClean="0"/>
              <a:t> negative thought. The thoughts we need to watch are those that are both negative and are unrealistic or have no validity to them. For example, a common type of thought distortion is all or nothing thinking. Either it is great or it is terrible. Does anyone have an example of an all or nothing thought that has happened for you? I have encountered people who enter a cardiac rehab program and they have a tough time with the exercise on the first day. They have said to me: If I can’t walk for 30 minutes than there is no use in me being here. I can’t get through this program. </a:t>
            </a:r>
          </a:p>
          <a:p>
            <a:endParaRPr lang="en-US" baseline="0" dirty="0" smtClean="0"/>
          </a:p>
          <a:p>
            <a:r>
              <a:rPr lang="en-US" baseline="0" dirty="0" smtClean="0"/>
              <a:t>How about mindreading? This is when you tell yourself that you know what others are thinking about you, when in reality you don’t know. I remember one individuals I was working with who had heart failure said that she believed people out in public were thinking that she looked “pathetic” when she was wearing her oxygen.</a:t>
            </a:r>
          </a:p>
          <a:p>
            <a:endParaRPr lang="en-US" baseline="0" dirty="0" smtClean="0"/>
          </a:p>
          <a:p>
            <a:r>
              <a:rPr lang="en-US" baseline="0" dirty="0" smtClean="0"/>
              <a:t>This last one I am guilty of from time to time. </a:t>
            </a:r>
            <a:r>
              <a:rPr lang="en-US" baseline="0" dirty="0" err="1" smtClean="0"/>
              <a:t>Catastrophizing</a:t>
            </a:r>
            <a:r>
              <a:rPr lang="en-US" baseline="0" dirty="0" smtClean="0"/>
              <a:t> is when we blow things out of proportion by projecting ourselves in the future and seeing the worst possible outcome. Some of the individuals with whom I have worked who struggle with </a:t>
            </a:r>
            <a:r>
              <a:rPr lang="en-US" baseline="0" dirty="0" err="1" smtClean="0"/>
              <a:t>catastrophizing</a:t>
            </a:r>
            <a:r>
              <a:rPr lang="en-US" baseline="0" dirty="0" smtClean="0"/>
              <a:t> would tell me that this helps prepare for the worst case scenario. The problem is that they actually don’t take into consideration the likelihood of these worst case scenarios and often end the thought with “Wouldn’t it be terrible if…” instead of “If such and such happens, I will do such and such.” Does anyone want to share a time when they had a </a:t>
            </a:r>
            <a:r>
              <a:rPr lang="en-US" baseline="0" dirty="0" err="1" smtClean="0"/>
              <a:t>catastrophizing</a:t>
            </a:r>
            <a:r>
              <a:rPr lang="en-US" baseline="0" dirty="0" smtClean="0"/>
              <a:t> thought? </a:t>
            </a:r>
          </a:p>
        </p:txBody>
      </p:sp>
      <p:sp>
        <p:nvSpPr>
          <p:cNvPr id="4" name="Slide Number Placeholder 3"/>
          <p:cNvSpPr>
            <a:spLocks noGrp="1"/>
          </p:cNvSpPr>
          <p:nvPr>
            <p:ph type="sldNum" sz="quarter" idx="10"/>
          </p:nvPr>
        </p:nvSpPr>
        <p:spPr/>
        <p:txBody>
          <a:bodyPr/>
          <a:lstStyle/>
          <a:p>
            <a:fld id="{B5FDC342-C746-4421-AA85-0EB51763B299}" type="slidenum">
              <a:rPr lang="en-US" smtClean="0"/>
              <a:pPr/>
              <a:t>16</a:t>
            </a:fld>
            <a:endParaRPr lang="en-US"/>
          </a:p>
        </p:txBody>
      </p:sp>
    </p:spTree>
    <p:extLst>
      <p:ext uri="{BB962C8B-B14F-4D97-AF65-F5344CB8AC3E}">
        <p14:creationId xmlns:p14="http://schemas.microsoft.com/office/powerpoint/2010/main" val="160334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Strive to be realistic: As I mentioned earlier, I</a:t>
            </a:r>
            <a:r>
              <a:rPr lang="en-US" baseline="0" dirty="0" smtClean="0"/>
              <a:t> am not promoting avoidance or denial of stress or negative events in our lives. We must accept the things that we encounter for what they are by being realistic about the situation. We are then able to act on the situation to improve it or hope for the best if we have allow an event to run its course. </a:t>
            </a:r>
          </a:p>
          <a:p>
            <a:endParaRPr lang="en-US" baseline="0" dirty="0" smtClean="0"/>
          </a:p>
          <a:p>
            <a:r>
              <a:rPr lang="en-US" baseline="0" dirty="0" smtClean="0"/>
              <a:t>Similarly, we want to acknowledge negative emotions, but coming back to the “emotions as visitors” analogy, we can also ask them to leave.</a:t>
            </a:r>
          </a:p>
          <a:p>
            <a:endParaRPr lang="en-US" baseline="0" dirty="0" smtClean="0"/>
          </a:p>
          <a:p>
            <a:r>
              <a:rPr lang="en-US" baseline="0" dirty="0" smtClean="0"/>
              <a:t>And the last point is that we benefit from being active. Of course physically active, but also active in observing our emotions and thoughts. Being active in checking the validity of our thoughts, especially when those thoughts seem to bring us down or are counterproductive. And we want to be active in planning ways for us to express ourselves in and engage in pleasurable activities that help maintain our mood. </a:t>
            </a:r>
            <a:endParaRPr lang="en-US" dirty="0"/>
          </a:p>
        </p:txBody>
      </p:sp>
      <p:sp>
        <p:nvSpPr>
          <p:cNvPr id="4" name="Slide Number Placeholder 3"/>
          <p:cNvSpPr>
            <a:spLocks noGrp="1"/>
          </p:cNvSpPr>
          <p:nvPr>
            <p:ph type="sldNum" sz="quarter" idx="10"/>
          </p:nvPr>
        </p:nvSpPr>
        <p:spPr/>
        <p:txBody>
          <a:bodyPr/>
          <a:lstStyle/>
          <a:p>
            <a:fld id="{B5FDC342-C746-4421-AA85-0EB51763B299}" type="slidenum">
              <a:rPr lang="en-US" smtClean="0"/>
              <a:pPr/>
              <a:t>22</a:t>
            </a:fld>
            <a:endParaRPr lang="en-US"/>
          </a:p>
        </p:txBody>
      </p:sp>
    </p:spTree>
    <p:extLst>
      <p:ext uri="{BB962C8B-B14F-4D97-AF65-F5344CB8AC3E}">
        <p14:creationId xmlns:p14="http://schemas.microsoft.com/office/powerpoint/2010/main" val="128268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18774" y="1639339"/>
            <a:ext cx="7772400" cy="1470025"/>
          </a:xfrm>
        </p:spPr>
        <p:txBody>
          <a:bodyPr/>
          <a:lstStyle/>
          <a:p>
            <a:r>
              <a:rPr lang="en-US" dirty="0" smtClean="0"/>
              <a:t>Title</a:t>
            </a:r>
            <a:br>
              <a:rPr lang="en-US" dirty="0" smtClean="0"/>
            </a:br>
            <a:r>
              <a:rPr lang="en-US" dirty="0" smtClean="0"/>
              <a:t>goes Here</a:t>
            </a:r>
            <a:endParaRPr lang="en-US" dirty="0"/>
          </a:p>
        </p:txBody>
      </p:sp>
      <p:sp>
        <p:nvSpPr>
          <p:cNvPr id="4" name="Date Placeholder 3"/>
          <p:cNvSpPr>
            <a:spLocks noGrp="1"/>
          </p:cNvSpPr>
          <p:nvPr>
            <p:ph type="dt" sz="half" idx="10"/>
          </p:nvPr>
        </p:nvSpPr>
        <p:spPr/>
        <p:txBody>
          <a:bodyPr/>
          <a:lstStyle/>
          <a:p>
            <a:fld id="{3154DAAE-580D-FA43-B0D8-EFF822100FD6}" type="datetimeFigureOut">
              <a:rPr lang="en-US" smtClean="0"/>
              <a:pPr/>
              <a:t>7/5/2012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B5BE8-CF64-1F43-8810-2B6654B7A364}" type="slidenum">
              <a:rPr lang="en-US" smtClean="0"/>
              <a:pPr/>
              <a:t>‹#›</a:t>
            </a:fld>
            <a:endParaRPr lang="en-US"/>
          </a:p>
        </p:txBody>
      </p:sp>
      <p:sp>
        <p:nvSpPr>
          <p:cNvPr id="7" name="TextBox 6"/>
          <p:cNvSpPr txBox="1"/>
          <p:nvPr userDrawn="1"/>
        </p:nvSpPr>
        <p:spPr>
          <a:xfrm>
            <a:off x="127732" y="5757945"/>
            <a:ext cx="8883981" cy="276999"/>
          </a:xfrm>
          <a:prstGeom prst="rect">
            <a:avLst/>
          </a:prstGeom>
          <a:noFill/>
        </p:spPr>
        <p:txBody>
          <a:bodyPr wrap="square" rtlCol="0">
            <a:spAutoFit/>
          </a:bodyPr>
          <a:lstStyle/>
          <a:p>
            <a:r>
              <a:rPr lang="en-US" sz="1200" b="0" i="0" dirty="0" smtClean="0">
                <a:latin typeface="Times New Roman"/>
                <a:cs typeface="Times New Roman"/>
              </a:rPr>
              <a:t>………………..……………………………………………………………………………………………………………………………………..</a:t>
            </a:r>
            <a:endParaRPr lang="en-US" sz="1200" b="0" i="0" dirty="0">
              <a:latin typeface="Times New Roman"/>
              <a:cs typeface="Times New Roman"/>
            </a:endParaRPr>
          </a:p>
        </p:txBody>
      </p:sp>
      <p:pic>
        <p:nvPicPr>
          <p:cNvPr id="9" name="Picture 8" descr="Butterfly gust_sm.jpg"/>
          <p:cNvPicPr>
            <a:picLocks noChangeAspect="1"/>
          </p:cNvPicPr>
          <p:nvPr userDrawn="1"/>
        </p:nvPicPr>
        <p:blipFill>
          <a:blip r:embed="rId2"/>
          <a:stretch>
            <a:fillRect/>
          </a:stretch>
        </p:blipFill>
        <p:spPr>
          <a:xfrm>
            <a:off x="5040581" y="574149"/>
            <a:ext cx="3418612" cy="3285202"/>
          </a:xfrm>
          <a:prstGeom prst="rect">
            <a:avLst/>
          </a:prstGeom>
        </p:spPr>
      </p:pic>
      <p:grpSp>
        <p:nvGrpSpPr>
          <p:cNvPr id="15" name="Group 14"/>
          <p:cNvGrpSpPr/>
          <p:nvPr userDrawn="1"/>
        </p:nvGrpSpPr>
        <p:grpSpPr>
          <a:xfrm>
            <a:off x="2505883" y="4694465"/>
            <a:ext cx="4137826" cy="681914"/>
            <a:chOff x="2683690" y="4694465"/>
            <a:chExt cx="4137826" cy="681914"/>
          </a:xfrm>
        </p:grpSpPr>
        <p:pic>
          <p:nvPicPr>
            <p:cNvPr id="8" name="Picture 7" descr="NC Horiz Logo_sm_cmyk.jpg"/>
            <p:cNvPicPr>
              <a:picLocks noChangeAspect="1"/>
            </p:cNvPicPr>
            <p:nvPr userDrawn="1"/>
          </p:nvPicPr>
          <p:blipFill>
            <a:blip r:embed="rId3"/>
            <a:stretch>
              <a:fillRect/>
            </a:stretch>
          </p:blipFill>
          <p:spPr>
            <a:xfrm>
              <a:off x="2683690" y="4694465"/>
              <a:ext cx="3190875" cy="680327"/>
            </a:xfrm>
            <a:prstGeom prst="rect">
              <a:avLst/>
            </a:prstGeom>
          </p:spPr>
        </p:pic>
        <p:pic>
          <p:nvPicPr>
            <p:cNvPr id="11" name="Picture 10" descr="TOSU_Logo_200U_MAC.jpg"/>
            <p:cNvPicPr>
              <a:picLocks noChangeAspect="1"/>
            </p:cNvPicPr>
            <p:nvPr userDrawn="1"/>
          </p:nvPicPr>
          <p:blipFill>
            <a:blip r:embed="rId4"/>
            <a:stretch>
              <a:fillRect/>
            </a:stretch>
          </p:blipFill>
          <p:spPr>
            <a:xfrm>
              <a:off x="6276695" y="4829970"/>
              <a:ext cx="544821" cy="544821"/>
            </a:xfrm>
            <a:prstGeom prst="rect">
              <a:avLst/>
            </a:prstGeom>
          </p:spPr>
        </p:pic>
        <p:cxnSp>
          <p:nvCxnSpPr>
            <p:cNvPr id="13" name="Straight Connector 12"/>
            <p:cNvCxnSpPr/>
            <p:nvPr userDrawn="1"/>
          </p:nvCxnSpPr>
          <p:spPr>
            <a:xfrm rot="5400000">
              <a:off x="5786508" y="5102381"/>
              <a:ext cx="546408"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smtClean="0"/>
              <a:t>Headline</a:t>
            </a:r>
            <a:endParaRPr lang="en-US" dirty="0"/>
          </a:p>
        </p:txBody>
      </p:sp>
      <p:sp>
        <p:nvSpPr>
          <p:cNvPr id="3" name="Content Placeholder 2"/>
          <p:cNvSpPr>
            <a:spLocks noGrp="1"/>
          </p:cNvSpPr>
          <p:nvPr>
            <p:ph idx="1" hasCustomPrompt="1"/>
          </p:nvPr>
        </p:nvSpPr>
        <p:spPr>
          <a:xfrm>
            <a:off x="457200" y="1600200"/>
            <a:ext cx="8229600" cy="2853267"/>
          </a:xfrm>
        </p:spPr>
        <p:txBody>
          <a:bodyPr/>
          <a:lstStyle>
            <a:lvl1pPr>
              <a:defRPr>
                <a:latin typeface="Times New Roman"/>
                <a:cs typeface="Times New Roman"/>
              </a:defRPr>
            </a:lvl1pPr>
            <a:lvl2pPr indent="0">
              <a:buFont typeface="Arial"/>
              <a:buChar char="•"/>
              <a:defRPr>
                <a:latin typeface="Times New Roman"/>
                <a:cs typeface="Times New Roman"/>
              </a:defRPr>
            </a:lvl2pPr>
            <a:lvl3pPr indent="0">
              <a:buFont typeface="Arial"/>
              <a:buChar char="•"/>
              <a:defRPr>
                <a:latin typeface="Times New Roman"/>
                <a:cs typeface="Times New Roman"/>
              </a:defRPr>
            </a:lvl3pPr>
            <a:lvl4pPr indent="0">
              <a:buFont typeface="Arial"/>
              <a:buChar char="•"/>
              <a:defRPr>
                <a:latin typeface="Times New Roman"/>
                <a:cs typeface="Times New Roman"/>
              </a:defRPr>
            </a:lvl4pPr>
            <a:lvl5pPr indent="0">
              <a:buFont typeface="Arial"/>
              <a:buChar char="•"/>
              <a:defRPr>
                <a:latin typeface="Times New Roman"/>
                <a:cs typeface="Times New Roman"/>
              </a:defRPr>
            </a:lvl5pPr>
          </a:lstStyle>
          <a:p>
            <a:pPr lvl="0"/>
            <a:r>
              <a:rPr lang="en-US" dirty="0" smtClean="0"/>
              <a:t>Copy</a:t>
            </a:r>
          </a:p>
          <a:p>
            <a:pPr lvl="1"/>
            <a:r>
              <a:rPr lang="en-US" dirty="0" smtClean="0"/>
              <a:t> Copy</a:t>
            </a:r>
          </a:p>
          <a:p>
            <a:pPr lvl="2"/>
            <a:r>
              <a:rPr lang="en-US" dirty="0" smtClean="0"/>
              <a:t> Copy</a:t>
            </a:r>
          </a:p>
          <a:p>
            <a:pPr lvl="3"/>
            <a:r>
              <a:rPr lang="en-US" dirty="0" smtClean="0"/>
              <a:t> Copy</a:t>
            </a:r>
          </a:p>
          <a:p>
            <a:pPr lvl="4"/>
            <a:r>
              <a:rPr lang="en-US" dirty="0" smtClean="0"/>
              <a:t> Copy</a:t>
            </a:r>
            <a:endParaRPr lang="en-US" dirty="0"/>
          </a:p>
        </p:txBody>
      </p:sp>
      <p:sp>
        <p:nvSpPr>
          <p:cNvPr id="4" name="Date Placeholder 3"/>
          <p:cNvSpPr>
            <a:spLocks noGrp="1"/>
          </p:cNvSpPr>
          <p:nvPr>
            <p:ph type="dt" sz="half" idx="10"/>
          </p:nvPr>
        </p:nvSpPr>
        <p:spPr/>
        <p:txBody>
          <a:bodyPr/>
          <a:lstStyle/>
          <a:p>
            <a:fld id="{3154DAAE-580D-FA43-B0D8-EFF822100FD6}" type="datetimeFigureOut">
              <a:rPr lang="en-US" smtClean="0"/>
              <a:pPr/>
              <a:t>7/5/2012</a:t>
            </a:fld>
            <a:endParaRPr lang="en-US"/>
          </a:p>
        </p:txBody>
      </p:sp>
      <p:sp>
        <p:nvSpPr>
          <p:cNvPr id="6" name="Slide Number Placeholder 5"/>
          <p:cNvSpPr>
            <a:spLocks noGrp="1"/>
          </p:cNvSpPr>
          <p:nvPr>
            <p:ph type="sldNum" sz="quarter" idx="12"/>
          </p:nvPr>
        </p:nvSpPr>
        <p:spPr/>
        <p:txBody>
          <a:bodyPr/>
          <a:lstStyle/>
          <a:p>
            <a:fld id="{74EB5BE8-CF64-1F43-8810-2B6654B7A364}" type="slidenum">
              <a:rPr lang="en-US" smtClean="0"/>
              <a:pPr/>
              <a:t>‹#›</a:t>
            </a:fld>
            <a:endParaRPr lang="en-US"/>
          </a:p>
        </p:txBody>
      </p:sp>
      <p:sp>
        <p:nvSpPr>
          <p:cNvPr id="7" name="TextBox 6"/>
          <p:cNvSpPr txBox="1"/>
          <p:nvPr userDrawn="1"/>
        </p:nvSpPr>
        <p:spPr>
          <a:xfrm>
            <a:off x="127732" y="5757945"/>
            <a:ext cx="8883981" cy="276999"/>
          </a:xfrm>
          <a:prstGeom prst="rect">
            <a:avLst/>
          </a:prstGeom>
          <a:noFill/>
        </p:spPr>
        <p:txBody>
          <a:bodyPr wrap="square" rtlCol="0">
            <a:spAutoFit/>
          </a:bodyPr>
          <a:lstStyle/>
          <a:p>
            <a:r>
              <a:rPr lang="en-US" sz="1200" b="0" i="0" dirty="0" smtClean="0">
                <a:latin typeface="Times New Roman"/>
                <a:cs typeface="Times New Roman"/>
              </a:rPr>
              <a:t>………………..……………………………………………………………………………………………………………………………………..</a:t>
            </a:r>
            <a:endParaRPr lang="en-US" sz="1200" b="0" i="0" dirty="0">
              <a:latin typeface="Times New Roman"/>
              <a:cs typeface="Times New Roman"/>
            </a:endParaRPr>
          </a:p>
        </p:txBody>
      </p:sp>
      <p:grpSp>
        <p:nvGrpSpPr>
          <p:cNvPr id="9" name="Group 8"/>
          <p:cNvGrpSpPr/>
          <p:nvPr userDrawn="1"/>
        </p:nvGrpSpPr>
        <p:grpSpPr>
          <a:xfrm>
            <a:off x="2505883" y="6040718"/>
            <a:ext cx="4137826" cy="681914"/>
            <a:chOff x="2683690" y="4694465"/>
            <a:chExt cx="4137826" cy="681914"/>
          </a:xfrm>
        </p:grpSpPr>
        <p:pic>
          <p:nvPicPr>
            <p:cNvPr id="10" name="Picture 9" descr="NC Horiz Logo_sm_cmyk.jpg"/>
            <p:cNvPicPr>
              <a:picLocks noChangeAspect="1"/>
            </p:cNvPicPr>
            <p:nvPr userDrawn="1"/>
          </p:nvPicPr>
          <p:blipFill>
            <a:blip r:embed="rId2"/>
            <a:stretch>
              <a:fillRect/>
            </a:stretch>
          </p:blipFill>
          <p:spPr>
            <a:xfrm>
              <a:off x="2683690" y="4694465"/>
              <a:ext cx="3190875" cy="680327"/>
            </a:xfrm>
            <a:prstGeom prst="rect">
              <a:avLst/>
            </a:prstGeom>
          </p:spPr>
        </p:pic>
        <p:pic>
          <p:nvPicPr>
            <p:cNvPr id="11" name="Picture 10" descr="TOSU_Logo_200U_MAC.jpg"/>
            <p:cNvPicPr>
              <a:picLocks noChangeAspect="1"/>
            </p:cNvPicPr>
            <p:nvPr userDrawn="1"/>
          </p:nvPicPr>
          <p:blipFill>
            <a:blip r:embed="rId3"/>
            <a:stretch>
              <a:fillRect/>
            </a:stretch>
          </p:blipFill>
          <p:spPr>
            <a:xfrm>
              <a:off x="6276695" y="4829970"/>
              <a:ext cx="544821" cy="544821"/>
            </a:xfrm>
            <a:prstGeom prst="rect">
              <a:avLst/>
            </a:prstGeom>
          </p:spPr>
        </p:pic>
        <p:cxnSp>
          <p:nvCxnSpPr>
            <p:cNvPr id="12" name="Straight Connector 11"/>
            <p:cNvCxnSpPr/>
            <p:nvPr userDrawn="1"/>
          </p:nvCxnSpPr>
          <p:spPr>
            <a:xfrm rot="5400000">
              <a:off x="5786508" y="5102381"/>
              <a:ext cx="546408" cy="1588"/>
            </a:xfrm>
            <a:prstGeom prst="line">
              <a:avLst/>
            </a:prstGeom>
            <a:ln w="12700" cap="flat" cmpd="sng" algn="ctr">
              <a:solidFill>
                <a:schemeClr val="bg1">
                  <a:lumMod val="5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DAAE-580D-FA43-B0D8-EFF822100FD6}" type="datetimeFigureOut">
              <a:rPr lang="en-US" smtClean="0"/>
              <a:pPr/>
              <a:t>7/5/2012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B5BE8-CF64-1F43-8810-2B6654B7A3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457200" rtl="0" eaLnBrk="1" latinLnBrk="0" hangingPunct="1">
        <a:lnSpc>
          <a:spcPts val="6000"/>
        </a:lnSpc>
        <a:spcBef>
          <a:spcPct val="0"/>
        </a:spcBef>
        <a:buNone/>
        <a:defRPr sz="6000" b="0" i="0" kern="1200" spc="-1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Tx/>
        <a:buNone/>
        <a:defRPr sz="2400" kern="1200">
          <a:solidFill>
            <a:schemeClr val="tx1"/>
          </a:solidFill>
          <a:latin typeface="Times New Roman"/>
          <a:ea typeface="+mn-ea"/>
          <a:cs typeface="Times New Roman"/>
        </a:defRPr>
      </a:lvl1pPr>
      <a:lvl2pPr marL="742950" indent="-285750" algn="l" defTabSz="457200" rtl="0" eaLnBrk="1" latinLnBrk="0" hangingPunct="1">
        <a:spcBef>
          <a:spcPct val="20000"/>
        </a:spcBef>
        <a:buFontTx/>
        <a:buNone/>
        <a:defRPr sz="24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Tx/>
        <a:buNone/>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Tx/>
        <a:buNone/>
        <a:defRPr sz="24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Tx/>
        <a:buNone/>
        <a:defRPr sz="24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97" y="1364147"/>
            <a:ext cx="5217240" cy="1470025"/>
          </a:xfrm>
        </p:spPr>
        <p:txBody>
          <a:bodyPr/>
          <a:lstStyle/>
          <a:p>
            <a:r>
              <a:rPr lang="en-US" sz="4400" dirty="0" smtClean="0"/>
              <a:t>Maintaining a Positive Emotional Outlook with Heart Disease</a:t>
            </a:r>
            <a:endParaRPr lang="en-US" sz="4400" dirty="0"/>
          </a:p>
        </p:txBody>
      </p:sp>
      <p:sp>
        <p:nvSpPr>
          <p:cNvPr id="3" name="Subtitle 2"/>
          <p:cNvSpPr>
            <a:spLocks noGrp="1"/>
          </p:cNvSpPr>
          <p:nvPr>
            <p:ph type="subTitle" idx="4294967295"/>
          </p:nvPr>
        </p:nvSpPr>
        <p:spPr>
          <a:xfrm>
            <a:off x="609599" y="3250207"/>
            <a:ext cx="6715992" cy="1968500"/>
          </a:xfrm>
        </p:spPr>
        <p:txBody>
          <a:bodyPr/>
          <a:lstStyle/>
          <a:p>
            <a:r>
              <a:rPr lang="en-US" dirty="0" smtClean="0"/>
              <a:t>Jamie Jackson, Ph.D.</a:t>
            </a:r>
          </a:p>
          <a:p>
            <a:r>
              <a:rPr lang="en-US" dirty="0" smtClean="0"/>
              <a:t>Postdoctoral Researcher</a:t>
            </a:r>
          </a:p>
          <a:p>
            <a:r>
              <a:rPr lang="en-US" dirty="0" smtClean="0"/>
              <a:t>Center for </a:t>
            </a:r>
            <a:r>
              <a:rPr lang="en-US" dirty="0" err="1" smtClean="0"/>
              <a:t>Biobehavioral</a:t>
            </a:r>
            <a:r>
              <a:rPr lang="en-US" dirty="0" smtClean="0"/>
              <a:t> Health &amp; The Heart Center</a:t>
            </a:r>
          </a:p>
          <a:p>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optimism help? </a:t>
            </a:r>
            <a:endParaRPr lang="en-US" dirty="0"/>
          </a:p>
        </p:txBody>
      </p:sp>
      <p:sp>
        <p:nvSpPr>
          <p:cNvPr id="3" name="Content Placeholder 2"/>
          <p:cNvSpPr>
            <a:spLocks noGrp="1"/>
          </p:cNvSpPr>
          <p:nvPr>
            <p:ph idx="1"/>
          </p:nvPr>
        </p:nvSpPr>
        <p:spPr>
          <a:xfrm>
            <a:off x="457200" y="1600200"/>
            <a:ext cx="8229600" cy="3820886"/>
          </a:xfrm>
        </p:spPr>
        <p:txBody>
          <a:bodyPr/>
          <a:lstStyle/>
          <a:p>
            <a:pPr>
              <a:buClr>
                <a:schemeClr val="accent1"/>
              </a:buClr>
              <a:buFont typeface="Arial" pitchFamily="34" charset="0"/>
              <a:buChar char="•"/>
            </a:pPr>
            <a:r>
              <a:rPr lang="en-US" dirty="0" smtClean="0"/>
              <a:t>People higher in optimism show less physiological signs of stress during stressful situations</a:t>
            </a:r>
          </a:p>
          <a:p>
            <a:pPr>
              <a:buClr>
                <a:schemeClr val="accent1"/>
              </a:buClr>
              <a:buFont typeface="Arial" pitchFamily="34" charset="0"/>
              <a:buChar char="•"/>
            </a:pPr>
            <a:endParaRPr lang="en-US" dirty="0"/>
          </a:p>
          <a:p>
            <a:pPr marL="0" indent="0" algn="ctr">
              <a:buClr>
                <a:schemeClr val="accent1"/>
              </a:buClr>
            </a:pPr>
            <a:r>
              <a:rPr lang="en-US" dirty="0" smtClean="0"/>
              <a:t>Why?</a:t>
            </a:r>
          </a:p>
          <a:p>
            <a:pPr marL="0" indent="0" algn="ctr">
              <a:buClr>
                <a:schemeClr val="accent1"/>
              </a:buClr>
            </a:pPr>
            <a:endParaRPr lang="en-US" dirty="0" smtClean="0"/>
          </a:p>
          <a:p>
            <a:pPr>
              <a:buClr>
                <a:schemeClr val="accent1"/>
              </a:buClr>
              <a:buFont typeface="Arial" pitchFamily="34" charset="0"/>
              <a:buChar char="•"/>
            </a:pPr>
            <a:r>
              <a:rPr lang="en-US" dirty="0" smtClean="0"/>
              <a:t>Interpretation of the world</a:t>
            </a:r>
          </a:p>
          <a:p>
            <a:pPr lvl="1">
              <a:buFont typeface="Arial" pitchFamily="34" charset="0"/>
              <a:buChar char="•"/>
            </a:pPr>
            <a:r>
              <a:rPr lang="en-US" dirty="0"/>
              <a:t> </a:t>
            </a:r>
            <a:r>
              <a:rPr lang="en-US" dirty="0" smtClean="0"/>
              <a:t>Optimism = less likely to interpret threat or malice</a:t>
            </a:r>
          </a:p>
          <a:p>
            <a:pPr lvl="1">
              <a:buFont typeface="Arial" pitchFamily="34" charset="0"/>
              <a:buChar char="•"/>
            </a:pPr>
            <a:r>
              <a:rPr lang="en-US" dirty="0"/>
              <a:t> </a:t>
            </a:r>
            <a:r>
              <a:rPr lang="en-US" dirty="0" smtClean="0"/>
              <a:t>Consequence: body is less likely to be reactive</a:t>
            </a:r>
            <a:endParaRPr lang="en-US" dirty="0"/>
          </a:p>
          <a:p>
            <a:pPr marL="0" indent="0" algn="ctr">
              <a:buClr>
                <a:schemeClr val="accent1"/>
              </a:buClr>
            </a:pPr>
            <a:endParaRPr lang="en-US" dirty="0" smtClean="0"/>
          </a:p>
          <a:p>
            <a:pPr lvl="1">
              <a:buNone/>
            </a:pPr>
            <a:endParaRPr lang="en-US" dirty="0"/>
          </a:p>
        </p:txBody>
      </p:sp>
    </p:spTree>
    <p:extLst>
      <p:ext uri="{BB962C8B-B14F-4D97-AF65-F5344CB8AC3E}">
        <p14:creationId xmlns:p14="http://schemas.microsoft.com/office/powerpoint/2010/main" val="27584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denial the same as optimism?</a:t>
            </a:r>
            <a:endParaRPr lang="en-US" dirty="0"/>
          </a:p>
        </p:txBody>
      </p:sp>
      <p:sp>
        <p:nvSpPr>
          <p:cNvPr id="3" name="Content Placeholder 2"/>
          <p:cNvSpPr>
            <a:spLocks noGrp="1"/>
          </p:cNvSpPr>
          <p:nvPr>
            <p:ph idx="1"/>
          </p:nvPr>
        </p:nvSpPr>
        <p:spPr>
          <a:xfrm>
            <a:off x="457200" y="1600200"/>
            <a:ext cx="8229600" cy="3701143"/>
          </a:xfrm>
        </p:spPr>
        <p:txBody>
          <a:bodyPr>
            <a:normAutofit/>
          </a:bodyPr>
          <a:lstStyle/>
          <a:p>
            <a:pPr algn="ctr"/>
            <a:endParaRPr lang="en-US" sz="4000" dirty="0" smtClean="0"/>
          </a:p>
          <a:p>
            <a:pPr algn="ctr"/>
            <a:endParaRPr lang="en-US" dirty="0" smtClean="0"/>
          </a:p>
          <a:p>
            <a:pPr>
              <a:buClr>
                <a:schemeClr val="accent1"/>
              </a:buClr>
              <a:buFont typeface="Arial" pitchFamily="34" charset="0"/>
              <a:buChar char="•"/>
            </a:pPr>
            <a:r>
              <a:rPr lang="en-US" dirty="0" smtClean="0"/>
              <a:t>Denial is the avoidance of experiencing negative emotions </a:t>
            </a:r>
          </a:p>
          <a:p>
            <a:pPr lvl="1">
              <a:buFont typeface="Arial" pitchFamily="34" charset="0"/>
              <a:buChar char="•"/>
            </a:pPr>
            <a:r>
              <a:rPr lang="en-US" dirty="0"/>
              <a:t> </a:t>
            </a:r>
            <a:r>
              <a:rPr lang="en-US" dirty="0" smtClean="0"/>
              <a:t>This may include </a:t>
            </a:r>
            <a:r>
              <a:rPr lang="en-US" u="sng" dirty="0" smtClean="0"/>
              <a:t>unrealistic</a:t>
            </a:r>
            <a:r>
              <a:rPr lang="en-US" dirty="0" smtClean="0"/>
              <a:t> views of the world</a:t>
            </a:r>
          </a:p>
          <a:p>
            <a:pPr lvl="1">
              <a:buNone/>
            </a:pPr>
            <a:endParaRPr lang="en-US" dirty="0" smtClean="0"/>
          </a:p>
          <a:p>
            <a:pPr>
              <a:buClr>
                <a:schemeClr val="accent1"/>
              </a:buClr>
              <a:buFont typeface="Arial" pitchFamily="34" charset="0"/>
              <a:buChar char="•"/>
            </a:pPr>
            <a:r>
              <a:rPr lang="en-US" dirty="0" smtClean="0"/>
              <a:t>Benefits of denial in the short-term</a:t>
            </a:r>
          </a:p>
          <a:p>
            <a:pPr lvl="1">
              <a:buFont typeface="Arial" pitchFamily="34" charset="0"/>
              <a:buChar char="•"/>
            </a:pPr>
            <a:r>
              <a:rPr lang="en-US" dirty="0"/>
              <a:t> </a:t>
            </a:r>
            <a:r>
              <a:rPr lang="en-US" dirty="0" smtClean="0"/>
              <a:t>May result in failure to change in the long-term</a:t>
            </a:r>
            <a:endParaRPr lang="en-US" dirty="0"/>
          </a:p>
        </p:txBody>
      </p:sp>
      <p:sp>
        <p:nvSpPr>
          <p:cNvPr id="4" name="Rounded Rectangle 3"/>
          <p:cNvSpPr/>
          <p:nvPr/>
        </p:nvSpPr>
        <p:spPr>
          <a:xfrm>
            <a:off x="3804558" y="1578427"/>
            <a:ext cx="1534886" cy="816429"/>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NO</a:t>
            </a:r>
            <a:endParaRPr lang="en-US" sz="4000" dirty="0"/>
          </a:p>
        </p:txBody>
      </p:sp>
    </p:spTree>
    <p:extLst>
      <p:ext uri="{BB962C8B-B14F-4D97-AF65-F5344CB8AC3E}">
        <p14:creationId xmlns:p14="http://schemas.microsoft.com/office/powerpoint/2010/main" val="28222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Denial vs. Optimism</a:t>
            </a:r>
            <a:endParaRPr lang="en-US" dirty="0"/>
          </a:p>
        </p:txBody>
      </p:sp>
      <p:sp>
        <p:nvSpPr>
          <p:cNvPr id="4" name="Rounded Rectangle 3"/>
          <p:cNvSpPr/>
          <p:nvPr/>
        </p:nvSpPr>
        <p:spPr>
          <a:xfrm>
            <a:off x="457200" y="1819261"/>
            <a:ext cx="3779949" cy="12330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Avoidance of negative emotions</a:t>
            </a:r>
            <a:endParaRPr lang="en-US" sz="2400" b="1" dirty="0"/>
          </a:p>
        </p:txBody>
      </p:sp>
      <p:sp>
        <p:nvSpPr>
          <p:cNvPr id="5" name="Rounded Rectangle 4"/>
          <p:cNvSpPr/>
          <p:nvPr/>
        </p:nvSpPr>
        <p:spPr>
          <a:xfrm>
            <a:off x="4906851" y="1819261"/>
            <a:ext cx="3779949" cy="123303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Anticipating best possible outcomes</a:t>
            </a:r>
            <a:endParaRPr lang="en-US" sz="2400" b="1" dirty="0"/>
          </a:p>
        </p:txBody>
      </p:sp>
      <p:sp>
        <p:nvSpPr>
          <p:cNvPr id="6" name="TextBox 5"/>
          <p:cNvSpPr txBox="1"/>
          <p:nvPr/>
        </p:nvSpPr>
        <p:spPr>
          <a:xfrm>
            <a:off x="953037" y="1250211"/>
            <a:ext cx="2846231" cy="584775"/>
          </a:xfrm>
          <a:prstGeom prst="rect">
            <a:avLst/>
          </a:prstGeom>
          <a:noFill/>
        </p:spPr>
        <p:txBody>
          <a:bodyPr wrap="square" rtlCol="0">
            <a:spAutoFit/>
          </a:bodyPr>
          <a:lstStyle/>
          <a:p>
            <a:pPr algn="ctr"/>
            <a:r>
              <a:rPr lang="en-US" sz="3200" dirty="0" smtClean="0"/>
              <a:t>Denial</a:t>
            </a:r>
            <a:endParaRPr lang="en-US" sz="3200" dirty="0"/>
          </a:p>
        </p:txBody>
      </p:sp>
      <p:sp>
        <p:nvSpPr>
          <p:cNvPr id="7" name="TextBox 6"/>
          <p:cNvSpPr txBox="1"/>
          <p:nvPr/>
        </p:nvSpPr>
        <p:spPr>
          <a:xfrm>
            <a:off x="5419860" y="1275969"/>
            <a:ext cx="2846231" cy="523220"/>
          </a:xfrm>
          <a:prstGeom prst="rect">
            <a:avLst/>
          </a:prstGeom>
          <a:noFill/>
        </p:spPr>
        <p:txBody>
          <a:bodyPr wrap="square" rtlCol="0">
            <a:spAutoFit/>
          </a:bodyPr>
          <a:lstStyle/>
          <a:p>
            <a:pPr algn="ctr"/>
            <a:r>
              <a:rPr lang="en-US" sz="2800" dirty="0" smtClean="0"/>
              <a:t>Optimism</a:t>
            </a:r>
            <a:endParaRPr lang="en-US" sz="2800" dirty="0"/>
          </a:p>
        </p:txBody>
      </p:sp>
      <p:sp>
        <p:nvSpPr>
          <p:cNvPr id="8" name="Rounded Rectangle 7"/>
          <p:cNvSpPr/>
          <p:nvPr/>
        </p:nvSpPr>
        <p:spPr>
          <a:xfrm>
            <a:off x="457200" y="3204693"/>
            <a:ext cx="3779949" cy="12330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Unrealistic view of the world</a:t>
            </a:r>
            <a:endParaRPr lang="en-US" sz="2400" b="1" dirty="0"/>
          </a:p>
        </p:txBody>
      </p:sp>
      <p:sp>
        <p:nvSpPr>
          <p:cNvPr id="9" name="Rounded Rectangle 8"/>
          <p:cNvSpPr/>
          <p:nvPr/>
        </p:nvSpPr>
        <p:spPr>
          <a:xfrm>
            <a:off x="4943340" y="3204693"/>
            <a:ext cx="3779949" cy="123303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Positive but realistic perspective</a:t>
            </a:r>
            <a:endParaRPr lang="en-US" sz="2400" b="1" dirty="0"/>
          </a:p>
        </p:txBody>
      </p:sp>
      <p:sp>
        <p:nvSpPr>
          <p:cNvPr id="10" name="Rounded Rectangle 9"/>
          <p:cNvSpPr/>
          <p:nvPr/>
        </p:nvSpPr>
        <p:spPr>
          <a:xfrm>
            <a:off x="457200" y="4590125"/>
            <a:ext cx="3779949" cy="12330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Discourages positive health behavior changes</a:t>
            </a:r>
            <a:endParaRPr lang="en-US" sz="2400" b="1" dirty="0"/>
          </a:p>
        </p:txBody>
      </p:sp>
      <p:sp>
        <p:nvSpPr>
          <p:cNvPr id="11" name="Rounded Rectangle 10"/>
          <p:cNvSpPr/>
          <p:nvPr/>
        </p:nvSpPr>
        <p:spPr>
          <a:xfrm>
            <a:off x="4956219" y="4590125"/>
            <a:ext cx="3779949" cy="123303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Promotes positive health behavior changes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1" animBg="1"/>
      <p:bldP spid="8" grpId="1" animBg="1"/>
      <p:bldP spid="9" grpId="1" animBg="1"/>
      <p:bldP spid="10" grpId="1"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is to…</a:t>
            </a:r>
            <a:endParaRPr lang="en-US" dirty="0"/>
          </a:p>
        </p:txBody>
      </p:sp>
      <p:sp>
        <p:nvSpPr>
          <p:cNvPr id="3" name="Content Placeholder 2"/>
          <p:cNvSpPr>
            <a:spLocks noGrp="1"/>
          </p:cNvSpPr>
          <p:nvPr>
            <p:ph idx="1"/>
          </p:nvPr>
        </p:nvSpPr>
        <p:spPr/>
        <p:txBody>
          <a:bodyPr/>
          <a:lstStyle/>
          <a:p>
            <a:r>
              <a:rPr lang="en-US" dirty="0" smtClean="0"/>
              <a:t>Be realistic.</a:t>
            </a:r>
          </a:p>
          <a:p>
            <a:endParaRPr lang="en-US" dirty="0" smtClean="0"/>
          </a:p>
          <a:p>
            <a:r>
              <a:rPr lang="en-US" dirty="0" smtClean="0"/>
              <a:t>Hope for the best while making strides to improve the situation.</a:t>
            </a:r>
            <a:endParaRPr lang="en-US" dirty="0"/>
          </a:p>
        </p:txBody>
      </p:sp>
    </p:spTree>
    <p:extLst>
      <p:ext uri="{BB962C8B-B14F-4D97-AF65-F5344CB8AC3E}">
        <p14:creationId xmlns:p14="http://schemas.microsoft.com/office/powerpoint/2010/main" val="13122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2144485"/>
            <a:ext cx="8066314" cy="1569660"/>
          </a:xfrm>
          <a:prstGeom prst="rect">
            <a:avLst/>
          </a:prstGeom>
          <a:noFill/>
        </p:spPr>
        <p:txBody>
          <a:bodyPr wrap="square" rtlCol="0">
            <a:spAutoFit/>
          </a:bodyPr>
          <a:lstStyle/>
          <a:p>
            <a:pPr algn="ctr"/>
            <a:r>
              <a:rPr lang="en-US" sz="4800" dirty="0" smtClean="0"/>
              <a:t>What can we do to stay positive?</a:t>
            </a:r>
            <a:endParaRPr lang="en-US" sz="4800" dirty="0"/>
          </a:p>
        </p:txBody>
      </p:sp>
    </p:spTree>
    <p:extLst>
      <p:ext uri="{BB962C8B-B14F-4D97-AF65-F5344CB8AC3E}">
        <p14:creationId xmlns:p14="http://schemas.microsoft.com/office/powerpoint/2010/main" val="426260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as visitors</a:t>
            </a:r>
            <a:endParaRPr lang="en-US" dirty="0"/>
          </a:p>
        </p:txBody>
      </p:sp>
      <p:sp>
        <p:nvSpPr>
          <p:cNvPr id="3" name="Content Placeholder 2"/>
          <p:cNvSpPr>
            <a:spLocks noGrp="1"/>
          </p:cNvSpPr>
          <p:nvPr>
            <p:ph idx="1"/>
          </p:nvPr>
        </p:nvSpPr>
        <p:spPr/>
        <p:txBody>
          <a:bodyPr/>
          <a:lstStyle/>
          <a:p>
            <a:pPr>
              <a:buClr>
                <a:schemeClr val="accent1"/>
              </a:buClr>
              <a:buFont typeface="Arial" pitchFamily="34" charset="0"/>
              <a:buChar char="•"/>
            </a:pPr>
            <a:r>
              <a:rPr lang="en-US" dirty="0" smtClean="0"/>
              <a:t>Negative emotions, like all guests, should be greeted </a:t>
            </a:r>
          </a:p>
          <a:p>
            <a:pPr lvl="1">
              <a:buFont typeface="Arial" pitchFamily="34" charset="0"/>
              <a:buChar char="•"/>
            </a:pPr>
            <a:r>
              <a:rPr lang="en-US" dirty="0" smtClean="0"/>
              <a:t> Welcome it in (acknowledge it)</a:t>
            </a:r>
          </a:p>
          <a:p>
            <a:pPr lvl="1">
              <a:buFont typeface="Arial" pitchFamily="34" charset="0"/>
              <a:buChar char="•"/>
            </a:pPr>
            <a:r>
              <a:rPr lang="en-US" dirty="0"/>
              <a:t> </a:t>
            </a:r>
            <a:r>
              <a:rPr lang="en-US" dirty="0" smtClean="0"/>
              <a:t>Then invite it to leave when you are ready</a:t>
            </a:r>
          </a:p>
          <a:p>
            <a:pPr>
              <a:buFont typeface="Arial" pitchFamily="34" charset="0"/>
              <a:buChar char="•"/>
            </a:pPr>
            <a:endParaRPr lang="en-US" dirty="0" smtClean="0"/>
          </a:p>
          <a:p>
            <a:pPr>
              <a:buClr>
                <a:schemeClr val="accent1"/>
              </a:buClr>
              <a:buFont typeface="Arial" pitchFamily="34" charset="0"/>
              <a:buChar char="•"/>
            </a:pPr>
            <a:r>
              <a:rPr lang="en-US" dirty="0" smtClean="0"/>
              <a:t>Our thoughts serve as invitations for emotions to either stick around or “hit the road”</a:t>
            </a:r>
          </a:p>
        </p:txBody>
      </p:sp>
      <p:pic>
        <p:nvPicPr>
          <p:cNvPr id="1027" name="Picture 3" descr="C:\Users\jlj005\AppData\Local\Microsoft\Windows\Temporary Internet Files\Content.IE5\P1LCGJT7\MC9000573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829" y="4031263"/>
            <a:ext cx="1926771" cy="182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86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 the thoughts</a:t>
            </a:r>
            <a:endParaRPr lang="en-US" dirty="0"/>
          </a:p>
        </p:txBody>
      </p:sp>
      <p:sp>
        <p:nvSpPr>
          <p:cNvPr id="3" name="Content Placeholder 2"/>
          <p:cNvSpPr>
            <a:spLocks noGrp="1"/>
          </p:cNvSpPr>
          <p:nvPr>
            <p:ph idx="1"/>
          </p:nvPr>
        </p:nvSpPr>
        <p:spPr>
          <a:xfrm>
            <a:off x="457200" y="1600200"/>
            <a:ext cx="8229600" cy="3494314"/>
          </a:xfrm>
        </p:spPr>
        <p:txBody>
          <a:bodyPr>
            <a:normAutofit lnSpcReduction="10000"/>
          </a:bodyPr>
          <a:lstStyle/>
          <a:p>
            <a:pPr>
              <a:buClr>
                <a:schemeClr val="accent1"/>
              </a:buClr>
              <a:buFont typeface="Arial" pitchFamily="34" charset="0"/>
              <a:buChar char="•"/>
            </a:pPr>
            <a:r>
              <a:rPr lang="en-US" dirty="0" smtClean="0"/>
              <a:t>Thought </a:t>
            </a:r>
            <a:r>
              <a:rPr lang="en-US" u="sng" dirty="0" smtClean="0"/>
              <a:t>distortions</a:t>
            </a:r>
            <a:r>
              <a:rPr lang="en-US" dirty="0" smtClean="0"/>
              <a:t> can rekindle negative emotions</a:t>
            </a:r>
          </a:p>
          <a:p>
            <a:pPr lvl="1">
              <a:buFont typeface="Arial" pitchFamily="34" charset="0"/>
              <a:buChar char="•"/>
            </a:pPr>
            <a:r>
              <a:rPr lang="en-US" dirty="0"/>
              <a:t> </a:t>
            </a:r>
            <a:r>
              <a:rPr lang="en-US" dirty="0" smtClean="0"/>
              <a:t>All or nothing thinking</a:t>
            </a:r>
          </a:p>
          <a:p>
            <a:pPr lvl="1">
              <a:buFont typeface="Arial" pitchFamily="34" charset="0"/>
              <a:buChar char="•"/>
            </a:pPr>
            <a:r>
              <a:rPr lang="en-US" dirty="0"/>
              <a:t> </a:t>
            </a:r>
            <a:r>
              <a:rPr lang="en-US" dirty="0" smtClean="0"/>
              <a:t>Mindreading</a:t>
            </a:r>
          </a:p>
          <a:p>
            <a:pPr lvl="1">
              <a:buFont typeface="Arial" pitchFamily="34" charset="0"/>
              <a:buChar char="•"/>
            </a:pPr>
            <a:r>
              <a:rPr lang="en-US" dirty="0"/>
              <a:t> </a:t>
            </a:r>
            <a:r>
              <a:rPr lang="en-US" dirty="0" err="1" smtClean="0"/>
              <a:t>Catastrophizing</a:t>
            </a:r>
            <a:r>
              <a:rPr lang="en-US" dirty="0" smtClean="0"/>
              <a:t> </a:t>
            </a:r>
          </a:p>
          <a:p>
            <a:pPr lvl="1">
              <a:buNone/>
            </a:pPr>
            <a:endParaRPr lang="en-US" dirty="0" smtClean="0"/>
          </a:p>
          <a:p>
            <a:pPr>
              <a:buClr>
                <a:schemeClr val="accent1"/>
              </a:buClr>
              <a:buFont typeface="Arial" pitchFamily="34" charset="0"/>
              <a:buChar char="•"/>
            </a:pPr>
            <a:r>
              <a:rPr lang="en-US" dirty="0" smtClean="0"/>
              <a:t>Thought distortion kryptonite: </a:t>
            </a:r>
            <a:r>
              <a:rPr lang="en-US" b="1" i="1" dirty="0" smtClean="0"/>
              <a:t>realism</a:t>
            </a:r>
          </a:p>
          <a:p>
            <a:pPr lvl="1">
              <a:buFont typeface="Arial" pitchFamily="34" charset="0"/>
              <a:buChar char="•"/>
            </a:pPr>
            <a:r>
              <a:rPr lang="en-US" i="1" dirty="0"/>
              <a:t> </a:t>
            </a:r>
            <a:r>
              <a:rPr lang="en-US" dirty="0" smtClean="0"/>
              <a:t>Be the scientist and examine the evidence</a:t>
            </a:r>
          </a:p>
          <a:p>
            <a:pPr lvl="1">
              <a:buFont typeface="Arial" pitchFamily="34" charset="0"/>
              <a:buChar char="•"/>
            </a:pPr>
            <a:r>
              <a:rPr lang="en-US" i="1" dirty="0"/>
              <a:t> </a:t>
            </a:r>
            <a:r>
              <a:rPr lang="en-US" dirty="0" smtClean="0"/>
              <a:t>How likely is this going to happen?</a:t>
            </a:r>
            <a:endParaRPr lang="en-US" i="1" dirty="0"/>
          </a:p>
        </p:txBody>
      </p:sp>
    </p:spTree>
    <p:extLst>
      <p:ext uri="{BB962C8B-B14F-4D97-AF65-F5344CB8AC3E}">
        <p14:creationId xmlns:p14="http://schemas.microsoft.com/office/powerpoint/2010/main" val="115664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“Sad Songs (Say So Much)”</a:t>
            </a:r>
            <a:endParaRPr lang="en-US" dirty="0"/>
          </a:p>
        </p:txBody>
      </p:sp>
      <p:sp>
        <p:nvSpPr>
          <p:cNvPr id="3" name="Content Placeholder 2"/>
          <p:cNvSpPr>
            <a:spLocks noGrp="1"/>
          </p:cNvSpPr>
          <p:nvPr>
            <p:ph idx="1"/>
          </p:nvPr>
        </p:nvSpPr>
        <p:spPr/>
        <p:txBody>
          <a:bodyPr/>
          <a:lstStyle/>
          <a:p>
            <a:pPr>
              <a:buClr>
                <a:schemeClr val="accent1"/>
              </a:buClr>
              <a:buFont typeface="Arial" pitchFamily="34" charset="0"/>
              <a:buChar char="•"/>
            </a:pPr>
            <a:r>
              <a:rPr lang="en-US" dirty="0" smtClean="0"/>
              <a:t>Emotions want to stick around and can compel us to listen to music that fits our mood</a:t>
            </a:r>
            <a:endParaRPr lang="en-US" dirty="0"/>
          </a:p>
          <a:p>
            <a:pPr lvl="1">
              <a:buFont typeface="Arial" pitchFamily="34" charset="0"/>
              <a:buChar char="•"/>
            </a:pPr>
            <a:r>
              <a:rPr lang="en-US" dirty="0" smtClean="0"/>
              <a:t> Try doing the opposite…listen to something upbeat and positive</a:t>
            </a:r>
          </a:p>
          <a:p>
            <a:pPr lvl="1">
              <a:buFont typeface="Arial" pitchFamily="34" charset="0"/>
              <a:buChar char="•"/>
            </a:pPr>
            <a:r>
              <a:rPr lang="en-US" dirty="0"/>
              <a:t> </a:t>
            </a:r>
            <a:r>
              <a:rPr lang="en-US" dirty="0" smtClean="0"/>
              <a:t>Same goes for movies or the type of people you gravitate towards</a:t>
            </a:r>
          </a:p>
        </p:txBody>
      </p:sp>
    </p:spTree>
    <p:extLst>
      <p:ext uri="{BB962C8B-B14F-4D97-AF65-F5344CB8AC3E}">
        <p14:creationId xmlns:p14="http://schemas.microsoft.com/office/powerpoint/2010/main" val="376533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is key</a:t>
            </a:r>
            <a:endParaRPr lang="en-US" dirty="0"/>
          </a:p>
        </p:txBody>
      </p:sp>
      <p:sp>
        <p:nvSpPr>
          <p:cNvPr id="3" name="Content Placeholder 2"/>
          <p:cNvSpPr>
            <a:spLocks noGrp="1"/>
          </p:cNvSpPr>
          <p:nvPr>
            <p:ph idx="1"/>
          </p:nvPr>
        </p:nvSpPr>
        <p:spPr/>
        <p:txBody>
          <a:bodyPr/>
          <a:lstStyle/>
          <a:p>
            <a:pPr>
              <a:buClr>
                <a:schemeClr val="accent1"/>
              </a:buClr>
              <a:buFont typeface="Arial" pitchFamily="34" charset="0"/>
              <a:buChar char="•"/>
            </a:pPr>
            <a:r>
              <a:rPr lang="en-US" dirty="0" smtClean="0"/>
              <a:t>Research suggests that emotional expression is associated with better quality of life</a:t>
            </a:r>
          </a:p>
          <a:p>
            <a:pPr lvl="1">
              <a:buFont typeface="Arial" pitchFamily="34" charset="0"/>
              <a:buChar char="•"/>
            </a:pPr>
            <a:r>
              <a:rPr lang="en-US" dirty="0"/>
              <a:t> </a:t>
            </a:r>
            <a:r>
              <a:rPr lang="en-US" dirty="0" smtClean="0"/>
              <a:t>Talk to someone</a:t>
            </a:r>
          </a:p>
          <a:p>
            <a:pPr lvl="1">
              <a:buFont typeface="Arial" pitchFamily="34" charset="0"/>
              <a:buChar char="•"/>
            </a:pPr>
            <a:r>
              <a:rPr lang="en-US" dirty="0"/>
              <a:t> </a:t>
            </a:r>
            <a:r>
              <a:rPr lang="en-US" dirty="0" smtClean="0"/>
              <a:t>Journaling</a:t>
            </a:r>
          </a:p>
          <a:p>
            <a:pPr lvl="1">
              <a:buFont typeface="Arial" pitchFamily="34" charset="0"/>
              <a:buChar char="•"/>
            </a:pPr>
            <a:r>
              <a:rPr lang="en-US" dirty="0"/>
              <a:t> </a:t>
            </a:r>
            <a:r>
              <a:rPr lang="en-US" dirty="0" smtClean="0"/>
              <a:t>Counseling</a:t>
            </a:r>
          </a:p>
          <a:p>
            <a:pPr lvl="1">
              <a:buFont typeface="Arial" pitchFamily="34" charset="0"/>
              <a:buChar char="•"/>
            </a:pPr>
            <a:endParaRPr lang="en-US" dirty="0"/>
          </a:p>
        </p:txBody>
      </p:sp>
    </p:spTree>
    <p:extLst>
      <p:ext uri="{BB962C8B-B14F-4D97-AF65-F5344CB8AC3E}">
        <p14:creationId xmlns:p14="http://schemas.microsoft.com/office/powerpoint/2010/main" val="19560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hobbies</a:t>
            </a:r>
            <a:endParaRPr lang="en-US" dirty="0"/>
          </a:p>
        </p:txBody>
      </p:sp>
      <p:sp>
        <p:nvSpPr>
          <p:cNvPr id="3" name="Content Placeholder 2"/>
          <p:cNvSpPr>
            <a:spLocks noGrp="1"/>
          </p:cNvSpPr>
          <p:nvPr>
            <p:ph idx="1"/>
          </p:nvPr>
        </p:nvSpPr>
        <p:spPr>
          <a:xfrm>
            <a:off x="457200" y="1600200"/>
            <a:ext cx="8229600" cy="3646714"/>
          </a:xfrm>
        </p:spPr>
        <p:txBody>
          <a:bodyPr/>
          <a:lstStyle/>
          <a:p>
            <a:pPr>
              <a:buClr>
                <a:schemeClr val="accent1"/>
              </a:buClr>
              <a:buFont typeface="Arial" pitchFamily="34" charset="0"/>
              <a:buChar char="•"/>
            </a:pPr>
            <a:r>
              <a:rPr lang="en-US" dirty="0" smtClean="0"/>
              <a:t>“Get a hobby” – actually, that’s good advice</a:t>
            </a:r>
          </a:p>
          <a:p>
            <a:pPr>
              <a:buClr>
                <a:schemeClr val="accent1"/>
              </a:buClr>
              <a:buFont typeface="Arial" pitchFamily="34" charset="0"/>
              <a:buChar char="•"/>
            </a:pPr>
            <a:r>
              <a:rPr lang="en-US" dirty="0" smtClean="0"/>
              <a:t>Doing what you like helps boosts positive mood</a:t>
            </a:r>
          </a:p>
          <a:p>
            <a:pPr lvl="1">
              <a:buFont typeface="Arial" pitchFamily="34" charset="0"/>
              <a:buChar char="•"/>
            </a:pPr>
            <a:r>
              <a:rPr lang="en-US" dirty="0"/>
              <a:t> </a:t>
            </a:r>
            <a:r>
              <a:rPr lang="en-US" dirty="0" smtClean="0"/>
              <a:t>Improves mild to moderate symptoms of depression</a:t>
            </a:r>
          </a:p>
          <a:p>
            <a:pPr lvl="1">
              <a:buNone/>
            </a:pPr>
            <a:endParaRPr lang="en-US" dirty="0" smtClean="0"/>
          </a:p>
          <a:p>
            <a:pPr>
              <a:buClr>
                <a:schemeClr val="accent1"/>
              </a:buClr>
              <a:buFont typeface="Arial" pitchFamily="34" charset="0"/>
              <a:buChar char="•"/>
            </a:pPr>
            <a:r>
              <a:rPr lang="en-US" dirty="0" smtClean="0"/>
              <a:t> Schedule in time for you</a:t>
            </a:r>
          </a:p>
          <a:p>
            <a:pPr lvl="1">
              <a:buFont typeface="Arial" pitchFamily="34" charset="0"/>
              <a:buChar char="•"/>
            </a:pPr>
            <a:r>
              <a:rPr lang="en-US" dirty="0" smtClean="0"/>
              <a:t> Extra-long hot bath, reading before bedtime, taking the dog for a walk</a:t>
            </a:r>
            <a:endParaRPr lang="en-US" dirty="0"/>
          </a:p>
        </p:txBody>
      </p:sp>
    </p:spTree>
    <p:extLst>
      <p:ext uri="{BB962C8B-B14F-4D97-AF65-F5344CB8AC3E}">
        <p14:creationId xmlns:p14="http://schemas.microsoft.com/office/powerpoint/2010/main" val="24594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1600200"/>
            <a:ext cx="8229600" cy="3167743"/>
          </a:xfrm>
        </p:spPr>
        <p:txBody>
          <a:bodyPr>
            <a:normAutofit/>
          </a:bodyPr>
          <a:lstStyle/>
          <a:p>
            <a:pPr>
              <a:buClr>
                <a:schemeClr val="accent1"/>
              </a:buClr>
              <a:buFont typeface="Arial" pitchFamily="34" charset="0"/>
              <a:buChar char="•"/>
            </a:pPr>
            <a:r>
              <a:rPr lang="en-US" dirty="0" smtClean="0"/>
              <a:t>Why do our emotions matter?</a:t>
            </a:r>
            <a:endParaRPr lang="en-US" dirty="0"/>
          </a:p>
          <a:p>
            <a:pPr lvl="1">
              <a:buFont typeface="Arial" pitchFamily="34" charset="0"/>
              <a:buChar char="•"/>
            </a:pPr>
            <a:r>
              <a:rPr lang="en-US" dirty="0" smtClean="0"/>
              <a:t> Thoughts, emotions, and physiology are connected</a:t>
            </a:r>
            <a:endParaRPr lang="en-US" dirty="0"/>
          </a:p>
          <a:p>
            <a:pPr>
              <a:buClr>
                <a:schemeClr val="accent1"/>
              </a:buClr>
              <a:buFont typeface="Arial" pitchFamily="34" charset="0"/>
              <a:buChar char="•"/>
            </a:pPr>
            <a:r>
              <a:rPr lang="en-US" dirty="0" smtClean="0"/>
              <a:t>What does the research say?</a:t>
            </a:r>
          </a:p>
          <a:p>
            <a:pPr lvl="1">
              <a:buFont typeface="Arial" pitchFamily="34" charset="0"/>
              <a:buChar char="•"/>
            </a:pPr>
            <a:r>
              <a:rPr lang="en-US" dirty="0"/>
              <a:t> </a:t>
            </a:r>
            <a:r>
              <a:rPr lang="en-US" dirty="0" smtClean="0"/>
              <a:t>Optimism</a:t>
            </a:r>
          </a:p>
          <a:p>
            <a:pPr lvl="1">
              <a:buFont typeface="Arial" pitchFamily="34" charset="0"/>
              <a:buChar char="•"/>
            </a:pPr>
            <a:r>
              <a:rPr lang="en-US" dirty="0"/>
              <a:t> </a:t>
            </a:r>
            <a:r>
              <a:rPr lang="en-US" dirty="0" smtClean="0"/>
              <a:t>Denial</a:t>
            </a:r>
          </a:p>
          <a:p>
            <a:pPr>
              <a:buClr>
                <a:schemeClr val="accent1"/>
              </a:buClr>
              <a:buFont typeface="Arial" pitchFamily="34" charset="0"/>
              <a:buChar char="•"/>
            </a:pPr>
            <a:r>
              <a:rPr lang="en-US" dirty="0" smtClean="0"/>
              <a:t>What can we do to stay positive?</a:t>
            </a:r>
          </a:p>
          <a:p>
            <a:pPr lvl="1">
              <a:buFont typeface="Arial" pitchFamily="34" charset="0"/>
              <a:buChar char="•"/>
            </a:pPr>
            <a:r>
              <a:rPr lang="en-US" dirty="0"/>
              <a:t> </a:t>
            </a:r>
            <a:r>
              <a:rPr lang="en-US" dirty="0" smtClean="0"/>
              <a:t>Strategies and ways to implement them</a:t>
            </a:r>
          </a:p>
        </p:txBody>
      </p:sp>
    </p:spTree>
    <p:extLst>
      <p:ext uri="{BB962C8B-B14F-4D97-AF65-F5344CB8AC3E}">
        <p14:creationId xmlns:p14="http://schemas.microsoft.com/office/powerpoint/2010/main" val="174393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a:t>
            </a:r>
            <a:endParaRPr lang="en-US" dirty="0"/>
          </a:p>
        </p:txBody>
      </p:sp>
      <p:sp>
        <p:nvSpPr>
          <p:cNvPr id="3" name="Content Placeholder 2"/>
          <p:cNvSpPr>
            <a:spLocks noGrp="1"/>
          </p:cNvSpPr>
          <p:nvPr>
            <p:ph idx="1"/>
          </p:nvPr>
        </p:nvSpPr>
        <p:spPr/>
        <p:txBody>
          <a:bodyPr/>
          <a:lstStyle/>
          <a:p>
            <a:pPr>
              <a:buClr>
                <a:schemeClr val="accent1"/>
              </a:buClr>
              <a:buFont typeface="Arial" pitchFamily="34" charset="0"/>
              <a:buChar char="•"/>
            </a:pPr>
            <a:r>
              <a:rPr lang="en-US" dirty="0" smtClean="0"/>
              <a:t>“Just relax” – yet another great suggestion… But, how?</a:t>
            </a:r>
          </a:p>
          <a:p>
            <a:pPr lvl="1">
              <a:buFont typeface="Arial" pitchFamily="34" charset="0"/>
              <a:buChar char="•"/>
            </a:pPr>
            <a:r>
              <a:rPr lang="en-US" dirty="0"/>
              <a:t> </a:t>
            </a:r>
            <a:r>
              <a:rPr lang="en-US" dirty="0" smtClean="0"/>
              <a:t>Ways to teach relaxation to your body:</a:t>
            </a:r>
          </a:p>
          <a:p>
            <a:pPr lvl="2">
              <a:buClr>
                <a:schemeClr val="accent2"/>
              </a:buClr>
              <a:buFont typeface="Arial" pitchFamily="34" charset="0"/>
              <a:buChar char="•"/>
            </a:pPr>
            <a:r>
              <a:rPr lang="en-US" dirty="0"/>
              <a:t> </a:t>
            </a:r>
            <a:r>
              <a:rPr lang="en-US" dirty="0" smtClean="0"/>
              <a:t>Deep breathing (diaphragmatic breathing)</a:t>
            </a:r>
          </a:p>
          <a:p>
            <a:pPr lvl="2">
              <a:buClr>
                <a:schemeClr val="accent2"/>
              </a:buClr>
              <a:buFont typeface="Arial" pitchFamily="34" charset="0"/>
              <a:buChar char="•"/>
            </a:pPr>
            <a:r>
              <a:rPr lang="en-US" dirty="0"/>
              <a:t> </a:t>
            </a:r>
            <a:r>
              <a:rPr lang="en-US" dirty="0" smtClean="0"/>
              <a:t>Guided imagery and meditation</a:t>
            </a:r>
          </a:p>
          <a:p>
            <a:pPr lvl="2">
              <a:buClr>
                <a:schemeClr val="accent2"/>
              </a:buClr>
              <a:buFont typeface="Arial" pitchFamily="34" charset="0"/>
              <a:buChar char="•"/>
            </a:pPr>
            <a:r>
              <a:rPr lang="en-US" dirty="0"/>
              <a:t> </a:t>
            </a:r>
            <a:r>
              <a:rPr lang="en-US" dirty="0" smtClean="0"/>
              <a:t>Progressive muscle relaxation</a:t>
            </a:r>
          </a:p>
        </p:txBody>
      </p:sp>
    </p:spTree>
    <p:extLst>
      <p:ext uri="{BB962C8B-B14F-4D97-AF65-F5344CB8AC3E}">
        <p14:creationId xmlns:p14="http://schemas.microsoft.com/office/powerpoint/2010/main" val="412441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 good stress)</a:t>
            </a:r>
            <a:endParaRPr lang="en-US" dirty="0"/>
          </a:p>
        </p:txBody>
      </p:sp>
      <p:sp>
        <p:nvSpPr>
          <p:cNvPr id="3" name="Content Placeholder 2"/>
          <p:cNvSpPr>
            <a:spLocks noGrp="1"/>
          </p:cNvSpPr>
          <p:nvPr>
            <p:ph idx="1"/>
          </p:nvPr>
        </p:nvSpPr>
        <p:spPr/>
        <p:txBody>
          <a:bodyPr/>
          <a:lstStyle/>
          <a:p>
            <a:pPr>
              <a:buClr>
                <a:schemeClr val="accent1"/>
              </a:buClr>
              <a:buFont typeface="Arial" pitchFamily="34" charset="0"/>
              <a:buChar char="•"/>
            </a:pPr>
            <a:r>
              <a:rPr lang="en-US" dirty="0"/>
              <a:t>P</a:t>
            </a:r>
            <a:r>
              <a:rPr lang="en-US" dirty="0" smtClean="0"/>
              <a:t>romotes cardiac health and physiological relaxation</a:t>
            </a:r>
          </a:p>
          <a:p>
            <a:pPr marL="0" indent="0">
              <a:buClr>
                <a:schemeClr val="accent1"/>
              </a:buClr>
            </a:pPr>
            <a:endParaRPr lang="en-US" dirty="0" smtClean="0"/>
          </a:p>
          <a:p>
            <a:pPr>
              <a:buClr>
                <a:schemeClr val="accent1"/>
              </a:buClr>
              <a:buFont typeface="Arial" pitchFamily="34" charset="0"/>
              <a:buChar char="•"/>
            </a:pPr>
            <a:r>
              <a:rPr lang="en-US" dirty="0"/>
              <a:t>I</a:t>
            </a:r>
            <a:r>
              <a:rPr lang="en-US" dirty="0" smtClean="0"/>
              <a:t>mproves mood </a:t>
            </a:r>
          </a:p>
          <a:p>
            <a:pPr lvl="1">
              <a:buFont typeface="Arial" pitchFamily="34" charset="0"/>
              <a:buChar char="•"/>
            </a:pPr>
            <a:r>
              <a:rPr lang="en-US" dirty="0"/>
              <a:t> </a:t>
            </a:r>
            <a:r>
              <a:rPr lang="en-US" dirty="0" smtClean="0"/>
              <a:t>Research has also found this among patients in cardiac rehab!</a:t>
            </a:r>
          </a:p>
          <a:p>
            <a:pPr marL="0" indent="0"/>
            <a:endParaRPr lang="en-US" dirty="0"/>
          </a:p>
        </p:txBody>
      </p:sp>
    </p:spTree>
    <p:extLst>
      <p:ext uri="{BB962C8B-B14F-4D97-AF65-F5344CB8AC3E}">
        <p14:creationId xmlns:p14="http://schemas.microsoft.com/office/powerpoint/2010/main" val="23606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Take-Home Message</a:t>
            </a:r>
            <a:endParaRPr lang="en-US" dirty="0"/>
          </a:p>
        </p:txBody>
      </p:sp>
      <p:sp>
        <p:nvSpPr>
          <p:cNvPr id="4" name="Rectangle 3"/>
          <p:cNvSpPr/>
          <p:nvPr/>
        </p:nvSpPr>
        <p:spPr>
          <a:xfrm>
            <a:off x="188520" y="1524000"/>
            <a:ext cx="8737270" cy="707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S</a:t>
            </a:r>
            <a:r>
              <a:rPr lang="en-US" sz="2400" b="1" dirty="0" smtClean="0"/>
              <a:t>trive to be realistic about the situation, while hoping for the best</a:t>
            </a:r>
            <a:endParaRPr lang="en-US" sz="2400" b="1" dirty="0"/>
          </a:p>
        </p:txBody>
      </p:sp>
      <p:sp>
        <p:nvSpPr>
          <p:cNvPr id="5" name="Rectangle 4"/>
          <p:cNvSpPr/>
          <p:nvPr/>
        </p:nvSpPr>
        <p:spPr>
          <a:xfrm>
            <a:off x="188521" y="2982686"/>
            <a:ext cx="8737270" cy="707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Acknowledge negative emotions, but invite them to leave</a:t>
            </a:r>
            <a:endParaRPr lang="en-US" sz="2400" b="1" dirty="0"/>
          </a:p>
        </p:txBody>
      </p:sp>
      <p:sp>
        <p:nvSpPr>
          <p:cNvPr id="6" name="Rectangle 5"/>
          <p:cNvSpPr/>
          <p:nvPr/>
        </p:nvSpPr>
        <p:spPr>
          <a:xfrm>
            <a:off x="188521" y="4386941"/>
            <a:ext cx="8737270" cy="7075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Be mindful, scientific, and physically engaged</a:t>
            </a:r>
            <a:endParaRPr lang="en-US" sz="2400" b="1" dirty="0"/>
          </a:p>
        </p:txBody>
      </p:sp>
    </p:spTree>
    <p:extLst>
      <p:ext uri="{BB962C8B-B14F-4D97-AF65-F5344CB8AC3E}">
        <p14:creationId xmlns:p14="http://schemas.microsoft.com/office/powerpoint/2010/main" val="175697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2195" y="2457271"/>
            <a:ext cx="3039615" cy="830997"/>
          </a:xfrm>
          <a:prstGeom prst="rect">
            <a:avLst/>
          </a:prstGeom>
        </p:spPr>
        <p:txBody>
          <a:bodyPr wrap="none">
            <a:spAutoFit/>
          </a:bodyPr>
          <a:lstStyle/>
          <a:p>
            <a:pPr algn="ctr"/>
            <a:r>
              <a:rPr lang="en-US" sz="4800" dirty="0" smtClean="0"/>
              <a:t>Thank you!</a:t>
            </a:r>
            <a:endParaRPr lang="en-US" sz="4800" dirty="0"/>
          </a:p>
        </p:txBody>
      </p:sp>
    </p:spTree>
    <p:extLst>
      <p:ext uri="{BB962C8B-B14F-4D97-AF65-F5344CB8AC3E}">
        <p14:creationId xmlns:p14="http://schemas.microsoft.com/office/powerpoint/2010/main" val="3256309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296886"/>
            <a:ext cx="6531429" cy="830997"/>
          </a:xfrm>
          <a:prstGeom prst="rect">
            <a:avLst/>
          </a:prstGeom>
          <a:noFill/>
        </p:spPr>
        <p:txBody>
          <a:bodyPr wrap="square" rtlCol="0">
            <a:spAutoFit/>
          </a:bodyPr>
          <a:lstStyle/>
          <a:p>
            <a:pPr algn="ctr"/>
            <a:r>
              <a:rPr lang="en-US" sz="4800" dirty="0"/>
              <a:t>Why do emotions matter?</a:t>
            </a:r>
          </a:p>
        </p:txBody>
      </p:sp>
    </p:spTree>
    <p:extLst>
      <p:ext uri="{BB962C8B-B14F-4D97-AF65-F5344CB8AC3E}">
        <p14:creationId xmlns:p14="http://schemas.microsoft.com/office/powerpoint/2010/main" val="2695034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as part of a system</a:t>
            </a:r>
            <a:endParaRPr lang="en-US" dirty="0"/>
          </a:p>
        </p:txBody>
      </p:sp>
      <p:sp>
        <p:nvSpPr>
          <p:cNvPr id="3" name="Content Placeholder 2"/>
          <p:cNvSpPr>
            <a:spLocks noGrp="1"/>
          </p:cNvSpPr>
          <p:nvPr>
            <p:ph idx="1"/>
          </p:nvPr>
        </p:nvSpPr>
        <p:spPr>
          <a:xfrm>
            <a:off x="457200" y="2051957"/>
            <a:ext cx="8229600" cy="729343"/>
          </a:xfrm>
        </p:spPr>
        <p:txBody>
          <a:bodyPr/>
          <a:lstStyle/>
          <a:p>
            <a:pPr marL="0" indent="0" algn="ctr">
              <a:buClr>
                <a:schemeClr val="accent1"/>
              </a:buClr>
            </a:pPr>
            <a:r>
              <a:rPr lang="en-US" dirty="0" smtClean="0"/>
              <a:t>Emotions don’t happen in isolation:</a:t>
            </a:r>
          </a:p>
          <a:p>
            <a:pPr lvl="1">
              <a:buNone/>
            </a:pPr>
            <a:endParaRPr lang="en-US" dirty="0"/>
          </a:p>
        </p:txBody>
      </p:sp>
      <p:sp>
        <p:nvSpPr>
          <p:cNvPr id="5" name="Rounded Rectangle 4"/>
          <p:cNvSpPr/>
          <p:nvPr/>
        </p:nvSpPr>
        <p:spPr>
          <a:xfrm>
            <a:off x="3714750" y="3238500"/>
            <a:ext cx="1968500" cy="8953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Physiology</a:t>
            </a:r>
            <a:endParaRPr lang="en-US" sz="2400" b="1" dirty="0"/>
          </a:p>
        </p:txBody>
      </p:sp>
      <p:sp>
        <p:nvSpPr>
          <p:cNvPr id="6" name="Rounded Rectangle 5"/>
          <p:cNvSpPr/>
          <p:nvPr/>
        </p:nvSpPr>
        <p:spPr>
          <a:xfrm>
            <a:off x="1473200" y="4718050"/>
            <a:ext cx="1968500" cy="89535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Emotions</a:t>
            </a:r>
            <a:endParaRPr lang="en-US" sz="2400" b="1" dirty="0"/>
          </a:p>
        </p:txBody>
      </p:sp>
      <p:sp>
        <p:nvSpPr>
          <p:cNvPr id="7" name="Rounded Rectangle 6"/>
          <p:cNvSpPr/>
          <p:nvPr/>
        </p:nvSpPr>
        <p:spPr>
          <a:xfrm>
            <a:off x="6045200" y="4718050"/>
            <a:ext cx="1968500" cy="89535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Thoughts</a:t>
            </a:r>
            <a:endParaRPr lang="en-US" sz="2400" b="1" dirty="0"/>
          </a:p>
        </p:txBody>
      </p:sp>
      <p:cxnSp>
        <p:nvCxnSpPr>
          <p:cNvPr id="15" name="Straight Arrow Connector 14"/>
          <p:cNvCxnSpPr/>
          <p:nvPr/>
        </p:nvCxnSpPr>
        <p:spPr>
          <a:xfrm flipV="1">
            <a:off x="2457450" y="3686175"/>
            <a:ext cx="1098550" cy="917575"/>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810250" y="3686176"/>
            <a:ext cx="1098550" cy="917574"/>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530600" y="5165725"/>
            <a:ext cx="2413000" cy="1"/>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6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26" presetClass="emph" presetSubtype="0" fill="hold" nodeType="withEffect">
                                  <p:stCondLst>
                                    <p:cond delay="0"/>
                                  </p:stCondLst>
                                  <p:childTnLst>
                                    <p:animEffect transition="out" filter="fade">
                                      <p:cBhvr>
                                        <p:cTn id="22" dur="1000" tmFilter="0, 0; .2, .5; .8, .5; 1, 0"/>
                                        <p:tgtEl>
                                          <p:spTgt spid="15"/>
                                        </p:tgtEl>
                                      </p:cBhvr>
                                    </p:animEffect>
                                    <p:animScale>
                                      <p:cBhvr>
                                        <p:cTn id="23" dur="500" autoRev="1" fill="hold"/>
                                        <p:tgtEl>
                                          <p:spTgt spid="15"/>
                                        </p:tgtEl>
                                      </p:cBhvr>
                                      <p:by x="105000" y="105000"/>
                                    </p:animScale>
                                  </p:childTnLst>
                                </p:cTn>
                              </p:par>
                              <p:par>
                                <p:cTn id="24" presetID="26" presetClass="emph" presetSubtype="0" fill="hold" nodeType="withEffect">
                                  <p:stCondLst>
                                    <p:cond delay="0"/>
                                  </p:stCondLst>
                                  <p:childTnLst>
                                    <p:animEffect transition="out" filter="fade">
                                      <p:cBhvr>
                                        <p:cTn id="25" dur="1000" tmFilter="0, 0; .2, .5; .8, .5; 1, 0"/>
                                        <p:tgtEl>
                                          <p:spTgt spid="18"/>
                                        </p:tgtEl>
                                      </p:cBhvr>
                                    </p:animEffect>
                                    <p:animScale>
                                      <p:cBhvr>
                                        <p:cTn id="26" dur="500" autoRev="1" fill="hold"/>
                                        <p:tgtEl>
                                          <p:spTgt spid="18"/>
                                        </p:tgtEl>
                                      </p:cBhvr>
                                      <p:by x="105000" y="105000"/>
                                    </p:animScale>
                                  </p:childTnLst>
                                </p:cTn>
                              </p:par>
                              <p:par>
                                <p:cTn id="27" presetID="26" presetClass="emph" presetSubtype="0" fill="hold" nodeType="withEffect">
                                  <p:stCondLst>
                                    <p:cond delay="0"/>
                                  </p:stCondLst>
                                  <p:childTnLst>
                                    <p:animEffect transition="out" filter="fade">
                                      <p:cBhvr>
                                        <p:cTn id="28" dur="1000" tmFilter="0, 0; .2, .5; .8, .5; 1, 0"/>
                                        <p:tgtEl>
                                          <p:spTgt spid="16"/>
                                        </p:tgtEl>
                                      </p:cBhvr>
                                    </p:animEffect>
                                    <p:animScale>
                                      <p:cBhvr>
                                        <p:cTn id="29" dur="50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lj005\AppData\Local\Microsoft\Windows\Temporary Internet Files\Content.IE5\1Q70A1ZH\MP900433140[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907971" y="1091450"/>
            <a:ext cx="1113967" cy="953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Situation: Being cut off while driving</a:t>
            </a:r>
            <a:endParaRPr lang="en-US" dirty="0"/>
          </a:p>
        </p:txBody>
      </p:sp>
      <p:sp>
        <p:nvSpPr>
          <p:cNvPr id="4" name="Rounded Rectangle 3"/>
          <p:cNvSpPr/>
          <p:nvPr/>
        </p:nvSpPr>
        <p:spPr>
          <a:xfrm>
            <a:off x="3475258" y="2128128"/>
            <a:ext cx="1968500" cy="8953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Physiology</a:t>
            </a:r>
            <a:endParaRPr lang="en-US" sz="2400" b="1" dirty="0"/>
          </a:p>
        </p:txBody>
      </p:sp>
      <p:sp>
        <p:nvSpPr>
          <p:cNvPr id="5" name="Rounded Rectangle 4"/>
          <p:cNvSpPr/>
          <p:nvPr/>
        </p:nvSpPr>
        <p:spPr>
          <a:xfrm>
            <a:off x="1233708" y="3607678"/>
            <a:ext cx="1968500" cy="89535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Emotions</a:t>
            </a:r>
            <a:endParaRPr lang="en-US" sz="2400" b="1" dirty="0"/>
          </a:p>
        </p:txBody>
      </p:sp>
      <p:sp>
        <p:nvSpPr>
          <p:cNvPr id="6" name="Rounded Rectangle 5"/>
          <p:cNvSpPr/>
          <p:nvPr/>
        </p:nvSpPr>
        <p:spPr>
          <a:xfrm>
            <a:off x="5805708" y="3607678"/>
            <a:ext cx="1968500" cy="89535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Thoughts</a:t>
            </a:r>
            <a:endParaRPr lang="en-US" sz="2400" b="1" dirty="0"/>
          </a:p>
        </p:txBody>
      </p:sp>
      <p:cxnSp>
        <p:nvCxnSpPr>
          <p:cNvPr id="7" name="Straight Arrow Connector 6"/>
          <p:cNvCxnSpPr/>
          <p:nvPr/>
        </p:nvCxnSpPr>
        <p:spPr>
          <a:xfrm flipV="1">
            <a:off x="2217958" y="2575803"/>
            <a:ext cx="1098550" cy="917575"/>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570758" y="2575804"/>
            <a:ext cx="1098550" cy="917574"/>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291108" y="4055353"/>
            <a:ext cx="2413000" cy="1"/>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794822" y="4517568"/>
            <a:ext cx="2373092" cy="461665"/>
          </a:xfrm>
          <a:prstGeom prst="rect">
            <a:avLst/>
          </a:prstGeom>
          <a:noFill/>
        </p:spPr>
        <p:txBody>
          <a:bodyPr wrap="square" rtlCol="0">
            <a:spAutoFit/>
          </a:bodyPr>
          <a:lstStyle/>
          <a:p>
            <a:r>
              <a:rPr lang="en-US" sz="2400" dirty="0" smtClean="0"/>
              <a:t>“What a jerk!!”</a:t>
            </a:r>
            <a:endParaRPr lang="en-US" sz="2400" dirty="0"/>
          </a:p>
        </p:txBody>
      </p:sp>
      <p:pic>
        <p:nvPicPr>
          <p:cNvPr id="1026" name="Picture 2" descr="C:\Users\jlj005\AppData\Local\Microsoft\Windows\Temporary Internet Files\Content.IE5\P1LCGJT7\MP90044341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910" y="4636511"/>
            <a:ext cx="1768581" cy="11769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47659" y="1435305"/>
            <a:ext cx="1948558" cy="707886"/>
          </a:xfrm>
          <a:prstGeom prst="rect">
            <a:avLst/>
          </a:prstGeom>
          <a:noFill/>
        </p:spPr>
        <p:txBody>
          <a:bodyPr wrap="square" rtlCol="0">
            <a:spAutoFit/>
          </a:bodyPr>
          <a:lstStyle/>
          <a:p>
            <a:r>
              <a:rPr lang="en-US" sz="2000" dirty="0" smtClean="0"/>
              <a:t>* Blood pressure</a:t>
            </a:r>
          </a:p>
          <a:p>
            <a:r>
              <a:rPr lang="en-US" sz="2000" dirty="0" smtClean="0"/>
              <a:t>* Heart rate</a:t>
            </a:r>
            <a:endParaRPr lang="en-US" sz="2000" dirty="0"/>
          </a:p>
        </p:txBody>
      </p:sp>
      <p:sp>
        <p:nvSpPr>
          <p:cNvPr id="12" name="Up Arrow 11"/>
          <p:cNvSpPr/>
          <p:nvPr/>
        </p:nvSpPr>
        <p:spPr>
          <a:xfrm>
            <a:off x="3528780" y="1309951"/>
            <a:ext cx="518879" cy="70529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8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lj005\AppData\Local\Microsoft\Windows\Temporary Internet Files\Content.IE5\1Q70A1ZH\MP900433140[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907971" y="1091450"/>
            <a:ext cx="1113967" cy="953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Situation: Being cut off </a:t>
            </a:r>
            <a:r>
              <a:rPr lang="en-US" dirty="0"/>
              <a:t>w</a:t>
            </a:r>
            <a:r>
              <a:rPr lang="en-US" dirty="0" smtClean="0"/>
              <a:t>hile </a:t>
            </a:r>
            <a:r>
              <a:rPr lang="en-US" dirty="0"/>
              <a:t>d</a:t>
            </a:r>
            <a:r>
              <a:rPr lang="en-US" dirty="0" smtClean="0"/>
              <a:t>riving</a:t>
            </a:r>
            <a:endParaRPr lang="en-US" dirty="0"/>
          </a:p>
        </p:txBody>
      </p:sp>
      <p:sp>
        <p:nvSpPr>
          <p:cNvPr id="4" name="Rounded Rectangle 3"/>
          <p:cNvSpPr/>
          <p:nvPr/>
        </p:nvSpPr>
        <p:spPr>
          <a:xfrm>
            <a:off x="3475258" y="2128128"/>
            <a:ext cx="1968500" cy="8953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Physiology</a:t>
            </a:r>
            <a:endParaRPr lang="en-US" sz="2400" b="1" dirty="0"/>
          </a:p>
        </p:txBody>
      </p:sp>
      <p:sp>
        <p:nvSpPr>
          <p:cNvPr id="5" name="Rounded Rectangle 4"/>
          <p:cNvSpPr/>
          <p:nvPr/>
        </p:nvSpPr>
        <p:spPr>
          <a:xfrm>
            <a:off x="1233708" y="3607678"/>
            <a:ext cx="1968500" cy="895351"/>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Emotions</a:t>
            </a:r>
            <a:endParaRPr lang="en-US" sz="2400" b="1" dirty="0"/>
          </a:p>
        </p:txBody>
      </p:sp>
      <p:sp>
        <p:nvSpPr>
          <p:cNvPr id="6" name="Rounded Rectangle 5"/>
          <p:cNvSpPr/>
          <p:nvPr/>
        </p:nvSpPr>
        <p:spPr>
          <a:xfrm>
            <a:off x="5805708" y="3607678"/>
            <a:ext cx="1968500" cy="89535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scene3d>
              <a:camera prst="orthographicFront"/>
              <a:lightRig rig="threePt" dir="t"/>
            </a:scene3d>
            <a:sp3d extrusionH="57150">
              <a:bevelT w="69850" h="38100" prst="cross"/>
            </a:sp3d>
          </a:bodyPr>
          <a:lstStyle/>
          <a:p>
            <a:pPr algn="ctr"/>
            <a:r>
              <a:rPr lang="en-US" sz="2400" b="1" dirty="0" smtClean="0"/>
              <a:t>Thoughts</a:t>
            </a:r>
            <a:endParaRPr lang="en-US" sz="2400" b="1" dirty="0"/>
          </a:p>
        </p:txBody>
      </p:sp>
      <p:cxnSp>
        <p:nvCxnSpPr>
          <p:cNvPr id="7" name="Straight Arrow Connector 6"/>
          <p:cNvCxnSpPr/>
          <p:nvPr/>
        </p:nvCxnSpPr>
        <p:spPr>
          <a:xfrm flipV="1">
            <a:off x="2217958" y="2575803"/>
            <a:ext cx="1098550" cy="917575"/>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570758" y="2575804"/>
            <a:ext cx="1098550" cy="917574"/>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291108" y="4055353"/>
            <a:ext cx="2413000" cy="1"/>
          </a:xfrm>
          <a:prstGeom prst="straightConnector1">
            <a:avLst/>
          </a:prstGeom>
          <a:ln w="38100">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585277" y="4517568"/>
            <a:ext cx="2753183" cy="707886"/>
          </a:xfrm>
          <a:prstGeom prst="rect">
            <a:avLst/>
          </a:prstGeom>
          <a:noFill/>
        </p:spPr>
        <p:txBody>
          <a:bodyPr wrap="square" rtlCol="0">
            <a:spAutoFit/>
          </a:bodyPr>
          <a:lstStyle/>
          <a:p>
            <a:r>
              <a:rPr lang="en-US" sz="2000" dirty="0" smtClean="0"/>
              <a:t>“He might have had an emergency.”</a:t>
            </a:r>
            <a:endParaRPr lang="en-US" sz="2000" dirty="0"/>
          </a:p>
        </p:txBody>
      </p:sp>
      <p:sp>
        <p:nvSpPr>
          <p:cNvPr id="11" name="TextBox 10"/>
          <p:cNvSpPr txBox="1"/>
          <p:nvPr/>
        </p:nvSpPr>
        <p:spPr>
          <a:xfrm>
            <a:off x="4047659" y="1435305"/>
            <a:ext cx="1948558" cy="707886"/>
          </a:xfrm>
          <a:prstGeom prst="rect">
            <a:avLst/>
          </a:prstGeom>
          <a:noFill/>
        </p:spPr>
        <p:txBody>
          <a:bodyPr wrap="square" rtlCol="0">
            <a:spAutoFit/>
          </a:bodyPr>
          <a:lstStyle/>
          <a:p>
            <a:r>
              <a:rPr lang="en-US" sz="2000" dirty="0" smtClean="0"/>
              <a:t>* Blood pressure</a:t>
            </a:r>
          </a:p>
          <a:p>
            <a:r>
              <a:rPr lang="en-US" sz="2000" dirty="0" smtClean="0"/>
              <a:t>* Heart rate</a:t>
            </a:r>
            <a:endParaRPr lang="en-US" sz="2000" dirty="0"/>
          </a:p>
        </p:txBody>
      </p:sp>
      <p:pic>
        <p:nvPicPr>
          <p:cNvPr id="2050" name="Picture 2" descr="C:\Users\jlj005\AppData\Local\Microsoft\Windows\Temporary Internet Files\Content.IE5\P1LCGJT7\MP9004426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3708" y="4590292"/>
            <a:ext cx="1903241" cy="1270324"/>
          </a:xfrm>
          <a:prstGeom prst="rect">
            <a:avLst/>
          </a:prstGeom>
          <a:noFill/>
          <a:extLst>
            <a:ext uri="{909E8E84-426E-40DD-AFC4-6F175D3DCCD1}">
              <a14:hiddenFill xmlns:a14="http://schemas.microsoft.com/office/drawing/2010/main">
                <a:solidFill>
                  <a:srgbClr val="FFFFFF"/>
                </a:solidFill>
              </a14:hiddenFill>
            </a:ext>
          </a:extLst>
        </p:spPr>
      </p:pic>
      <p:sp>
        <p:nvSpPr>
          <p:cNvPr id="3" name="Left-Right Arrow 2"/>
          <p:cNvSpPr/>
          <p:nvPr/>
        </p:nvSpPr>
        <p:spPr>
          <a:xfrm>
            <a:off x="3269336" y="1568333"/>
            <a:ext cx="881742" cy="43143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2316956">
            <a:off x="7252212" y="1670038"/>
            <a:ext cx="1524000" cy="2401928"/>
          </a:xfrm>
          <a:prstGeom prst="downArrow">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69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9" y="2144485"/>
            <a:ext cx="8066314" cy="1569660"/>
          </a:xfrm>
          <a:prstGeom prst="rect">
            <a:avLst/>
          </a:prstGeom>
          <a:noFill/>
        </p:spPr>
        <p:txBody>
          <a:bodyPr wrap="square" rtlCol="0">
            <a:spAutoFit/>
          </a:bodyPr>
          <a:lstStyle/>
          <a:p>
            <a:pPr algn="ctr"/>
            <a:r>
              <a:rPr lang="en-US" sz="4800" dirty="0" smtClean="0"/>
              <a:t>What does research say about positive emotions?</a:t>
            </a:r>
            <a:endParaRPr lang="en-US" sz="4800" dirty="0"/>
          </a:p>
        </p:txBody>
      </p:sp>
    </p:spTree>
    <p:extLst>
      <p:ext uri="{BB962C8B-B14F-4D97-AF65-F5344CB8AC3E}">
        <p14:creationId xmlns:p14="http://schemas.microsoft.com/office/powerpoint/2010/main" val="4133319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Optimism</a:t>
            </a:r>
            <a:endParaRPr lang="en-US" dirty="0"/>
          </a:p>
        </p:txBody>
      </p:sp>
      <p:sp>
        <p:nvSpPr>
          <p:cNvPr id="3" name="Content Placeholder 2"/>
          <p:cNvSpPr>
            <a:spLocks noGrp="1"/>
          </p:cNvSpPr>
          <p:nvPr>
            <p:ph idx="1"/>
          </p:nvPr>
        </p:nvSpPr>
        <p:spPr>
          <a:xfrm>
            <a:off x="457200" y="1600200"/>
            <a:ext cx="8229600" cy="3744686"/>
          </a:xfrm>
        </p:spPr>
        <p:txBody>
          <a:bodyPr>
            <a:normAutofit/>
          </a:bodyPr>
          <a:lstStyle/>
          <a:p>
            <a:r>
              <a:rPr lang="en-US" dirty="0" err="1" smtClean="0"/>
              <a:t>op∙ti∙mism</a:t>
            </a:r>
            <a:r>
              <a:rPr lang="en-US" dirty="0" smtClean="0"/>
              <a:t>*</a:t>
            </a:r>
          </a:p>
          <a:p>
            <a:r>
              <a:rPr lang="en-US" dirty="0"/>
              <a:t>	</a:t>
            </a:r>
            <a:r>
              <a:rPr lang="en-US" dirty="0" smtClean="0"/>
              <a:t>An inclination to put the most favorable construction upon actions and events or to </a:t>
            </a:r>
            <a:r>
              <a:rPr lang="en-US" u="sng" dirty="0" smtClean="0"/>
              <a:t>anticipate the best possible outcome</a:t>
            </a:r>
          </a:p>
          <a:p>
            <a:endParaRPr lang="en-US" dirty="0"/>
          </a:p>
          <a:p>
            <a:r>
              <a:rPr lang="en-US" dirty="0" smtClean="0"/>
              <a:t>Optimism has been shown to stay consistent throughout many years of a person’s life (a personality trait)</a:t>
            </a:r>
            <a:endParaRPr lang="en-US" dirty="0"/>
          </a:p>
        </p:txBody>
      </p:sp>
      <p:sp>
        <p:nvSpPr>
          <p:cNvPr id="4" name="TextBox 3"/>
          <p:cNvSpPr txBox="1"/>
          <p:nvPr/>
        </p:nvSpPr>
        <p:spPr>
          <a:xfrm>
            <a:off x="820412" y="2756078"/>
            <a:ext cx="5344886" cy="276999"/>
          </a:xfrm>
          <a:prstGeom prst="rect">
            <a:avLst/>
          </a:prstGeom>
          <a:noFill/>
        </p:spPr>
        <p:txBody>
          <a:bodyPr wrap="square" rtlCol="0">
            <a:spAutoFit/>
          </a:bodyPr>
          <a:lstStyle/>
          <a:p>
            <a:r>
              <a:rPr lang="en-US" sz="1200" dirty="0" smtClean="0"/>
              <a:t>*Merriam-Webster Dictionary</a:t>
            </a:r>
            <a:endParaRPr lang="en-US" sz="1200" dirty="0"/>
          </a:p>
        </p:txBody>
      </p:sp>
    </p:spTree>
    <p:extLst>
      <p:ext uri="{BB962C8B-B14F-4D97-AF65-F5344CB8AC3E}">
        <p14:creationId xmlns:p14="http://schemas.microsoft.com/office/powerpoint/2010/main" val="1184542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Optimism and heart </a:t>
            </a:r>
            <a:r>
              <a:rPr lang="en-US" dirty="0"/>
              <a:t>d</a:t>
            </a:r>
            <a:r>
              <a:rPr lang="en-US" dirty="0" smtClean="0"/>
              <a:t>isease</a:t>
            </a:r>
            <a:endParaRPr lang="en-US" dirty="0"/>
          </a:p>
        </p:txBody>
      </p:sp>
      <p:sp>
        <p:nvSpPr>
          <p:cNvPr id="4" name="Rounded Rectangle 3"/>
          <p:cNvSpPr/>
          <p:nvPr/>
        </p:nvSpPr>
        <p:spPr>
          <a:xfrm>
            <a:off x="576943" y="2621983"/>
            <a:ext cx="2601686" cy="19158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r"/>
            <a:r>
              <a:rPr lang="en-US" sz="3200" dirty="0" smtClean="0"/>
              <a:t>Optimism</a:t>
            </a:r>
            <a:endParaRPr lang="en-US" sz="3200" dirty="0"/>
          </a:p>
        </p:txBody>
      </p:sp>
      <p:sp>
        <p:nvSpPr>
          <p:cNvPr id="5" name="Up Arrow 4"/>
          <p:cNvSpPr/>
          <p:nvPr/>
        </p:nvSpPr>
        <p:spPr>
          <a:xfrm>
            <a:off x="751112" y="2966353"/>
            <a:ext cx="740229" cy="1099457"/>
          </a:xfrm>
          <a:prstGeom prst="up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5105401" y="1417638"/>
            <a:ext cx="3581399" cy="12330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Faster recovery from CABG surgery</a:t>
            </a:r>
            <a:endParaRPr lang="en-US" sz="2400" dirty="0"/>
          </a:p>
        </p:txBody>
      </p:sp>
      <p:sp>
        <p:nvSpPr>
          <p:cNvPr id="7" name="Rounded Rectangle 6"/>
          <p:cNvSpPr/>
          <p:nvPr/>
        </p:nvSpPr>
        <p:spPr>
          <a:xfrm>
            <a:off x="5105401" y="2963410"/>
            <a:ext cx="3581400" cy="12330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Better results from cardiac rehab</a:t>
            </a:r>
            <a:endParaRPr lang="en-US" sz="2400" dirty="0"/>
          </a:p>
        </p:txBody>
      </p:sp>
      <p:sp>
        <p:nvSpPr>
          <p:cNvPr id="8" name="Rounded Rectangle 7"/>
          <p:cNvSpPr/>
          <p:nvPr/>
        </p:nvSpPr>
        <p:spPr>
          <a:xfrm>
            <a:off x="5105401" y="4585382"/>
            <a:ext cx="3581399" cy="1233032"/>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Less depressive symptoms 1-year after heart attack</a:t>
            </a:r>
            <a:endParaRPr lang="en-US" sz="2400" dirty="0"/>
          </a:p>
        </p:txBody>
      </p:sp>
      <p:cxnSp>
        <p:nvCxnSpPr>
          <p:cNvPr id="10" name="Straight Arrow Connector 9"/>
          <p:cNvCxnSpPr/>
          <p:nvPr/>
        </p:nvCxnSpPr>
        <p:spPr>
          <a:xfrm flipV="1">
            <a:off x="3211287" y="2034154"/>
            <a:ext cx="1828800" cy="741703"/>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254829" y="3569041"/>
            <a:ext cx="1785258" cy="0"/>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178629" y="4480945"/>
            <a:ext cx="1861458" cy="720953"/>
          </a:xfrm>
          <a:prstGeom prst="straightConnector1">
            <a:avLst/>
          </a:prstGeom>
          <a:ln w="4445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43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Natoinwide Children's Co-brand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F2AC836F1BA44F9BD1DF8C2971BD69" ma:contentTypeVersion="2" ma:contentTypeDescription="Create a new document." ma:contentTypeScope="" ma:versionID="35896477cc85f7a96622163357fbd668">
  <xsd:schema xmlns:xsd="http://www.w3.org/2001/XMLSchema" xmlns:xs="http://www.w3.org/2001/XMLSchema" xmlns:p="http://schemas.microsoft.com/office/2006/metadata/properties" xmlns:ns2="03055e1e-c702-4fbf-9e07-3f6d39b5b274" targetNamespace="http://schemas.microsoft.com/office/2006/metadata/properties" ma:root="true" ma:fieldsID="3daf3166af8e22edd218bc25067b0489" ns2:_="">
    <xsd:import namespace="03055e1e-c702-4fbf-9e07-3f6d39b5b274"/>
    <xsd:element name="properties">
      <xsd:complexType>
        <xsd:sequence>
          <xsd:element name="documentManagement">
            <xsd:complexType>
              <xsd:all>
                <xsd:element ref="ns2:Template_x0020_Type"/>
                <xsd:element ref="ns2:Siz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55e1e-c702-4fbf-9e07-3f6d39b5b274" elementFormDefault="qualified">
    <xsd:import namespace="http://schemas.microsoft.com/office/2006/documentManagement/types"/>
    <xsd:import namespace="http://schemas.microsoft.com/office/infopath/2007/PartnerControls"/>
    <xsd:element name="Template_x0020_Type" ma:index="8" ma:displayName="Template Type" ma:default="Hospital Poster Template" ma:format="Dropdown" ma:internalName="Template_x0020_Type">
      <xsd:simpleType>
        <xsd:restriction base="dms:Choice">
          <xsd:enumeration value="2009 NCH Logo Standards"/>
          <xsd:enumeration value="2009 Research Retreat Poster Template"/>
          <xsd:enumeration value="Hospital Poster Template"/>
          <xsd:enumeration value="Research Poster Template"/>
          <xsd:enumeration value="Research Presentation Template"/>
        </xsd:restriction>
      </xsd:simpleType>
    </xsd:element>
    <xsd:element name="Size" ma:index="9" nillable="true" ma:displayName="Size" ma:default="Other" ma:format="Dropdown" ma:internalName="Size">
      <xsd:simpleType>
        <xsd:restriction base="dms:Choice">
          <xsd:enumeration value="36x48 Portrait"/>
          <xsd:enumeration value="36x48 Landscape"/>
          <xsd:enumeration value="36x56 Landscape"/>
          <xsd:enumeration value="42x48 Landscape"/>
          <xsd:enumeration value="42x56 Landscape"/>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ze xmlns="03055e1e-c702-4fbf-9e07-3f6d39b5b274">Other</Size>
    <Template_x0020_Type xmlns="03055e1e-c702-4fbf-9e07-3f6d39b5b274">Research Presentation Template</Template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0840B4-E0A7-4E5E-8CDC-310AD696E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055e1e-c702-4fbf-9e07-3f6d39b5b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DCB07D-5DA0-45D1-8452-808595A8919E}">
  <ds:schemaRefs>
    <ds:schemaRef ds:uri="http://schemas.microsoft.com/office/2006/documentManagement/types"/>
    <ds:schemaRef ds:uri="http://purl.org/dc/elements/1.1/"/>
    <ds:schemaRef ds:uri="http://purl.org/dc/dcmitype/"/>
    <ds:schemaRef ds:uri="http://www.w3.org/XML/1998/namespace"/>
    <ds:schemaRef ds:uri="http://schemas.openxmlformats.org/package/2006/metadata/core-properties"/>
    <ds:schemaRef ds:uri="http://purl.org/dc/terms/"/>
    <ds:schemaRef ds:uri="http://schemas.microsoft.com/office/infopath/2007/PartnerControls"/>
    <ds:schemaRef ds:uri="03055e1e-c702-4fbf-9e07-3f6d39b5b274"/>
    <ds:schemaRef ds:uri="http://schemas.microsoft.com/office/2006/metadata/properties"/>
  </ds:schemaRefs>
</ds:datastoreItem>
</file>

<file path=customXml/itemProps3.xml><?xml version="1.0" encoding="utf-8"?>
<ds:datastoreItem xmlns:ds="http://schemas.openxmlformats.org/officeDocument/2006/customXml" ds:itemID="{236FFB5F-D6FA-400D-98B4-3A602B6BE2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1887</TotalTime>
  <Words>1907</Words>
  <Application>Microsoft Office PowerPoint</Application>
  <PresentationFormat>On-screen Show (4:3)</PresentationFormat>
  <Paragraphs>173</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Natoinwide Children's Co-brand Powerpoint Template</vt:lpstr>
      <vt:lpstr>Maintaining a Positive Emotional Outlook with Heart Disease</vt:lpstr>
      <vt:lpstr>Overview</vt:lpstr>
      <vt:lpstr>PowerPoint Presentation</vt:lpstr>
      <vt:lpstr>Emotions as part of a system</vt:lpstr>
      <vt:lpstr>Situation: Being cut off while driving</vt:lpstr>
      <vt:lpstr>Situation: Being cut off while driving</vt:lpstr>
      <vt:lpstr>PowerPoint Presentation</vt:lpstr>
      <vt:lpstr>Optimism</vt:lpstr>
      <vt:lpstr>Optimism and heart disease</vt:lpstr>
      <vt:lpstr>How does optimism help? </vt:lpstr>
      <vt:lpstr>Is denial the same as optimism?</vt:lpstr>
      <vt:lpstr>Denial vs. Optimism</vt:lpstr>
      <vt:lpstr>Goal is to…</vt:lpstr>
      <vt:lpstr>PowerPoint Presentation</vt:lpstr>
      <vt:lpstr>Emotions as visitors</vt:lpstr>
      <vt:lpstr>Watch the thoughts</vt:lpstr>
      <vt:lpstr>“Sad Songs (Say So Much)”</vt:lpstr>
      <vt:lpstr>Communication is key</vt:lpstr>
      <vt:lpstr>The power of hobbies</vt:lpstr>
      <vt:lpstr>Relaxation</vt:lpstr>
      <vt:lpstr>Exercise (a good stress)</vt:lpstr>
      <vt:lpstr>Take-Home Message</vt:lpstr>
      <vt:lpstr>PowerPoint Presentation</vt:lpstr>
    </vt:vector>
  </TitlesOfParts>
  <Company>NCHRI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Holiday Stress</dc:title>
  <dc:creator>NCHRI NCHRI</dc:creator>
  <cp:lastModifiedBy>Jeff</cp:lastModifiedBy>
  <cp:revision>90</cp:revision>
  <cp:lastPrinted>2011-11-10T17:03:10Z</cp:lastPrinted>
  <dcterms:created xsi:type="dcterms:W3CDTF">2011-10-26T19:32:42Z</dcterms:created>
  <dcterms:modified xsi:type="dcterms:W3CDTF">2012-07-06T00:30:14Z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0x010100FFF2AC836F1BA44F9BD1DF8C2971BD69</vt:lpwstr>
  </property>
</Properties>
</file>